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drawings/drawing7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theme/themeOverride1.xml" ContentType="application/vnd.openxmlformats-officedocument.themeOverride+xml"/>
  <Override PartName="/ppt/charts/chart9.xml" ContentType="application/vnd.openxmlformats-officedocument.drawingml.chart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1"/>
  </p:notesMasterIdLst>
  <p:sldIdLst>
    <p:sldId id="273" r:id="rId2"/>
    <p:sldId id="437" r:id="rId3"/>
    <p:sldId id="439" r:id="rId4"/>
    <p:sldId id="352" r:id="rId5"/>
    <p:sldId id="467" r:id="rId6"/>
    <p:sldId id="354" r:id="rId7"/>
    <p:sldId id="459" r:id="rId8"/>
    <p:sldId id="442" r:id="rId9"/>
    <p:sldId id="464" r:id="rId10"/>
    <p:sldId id="444" r:id="rId11"/>
    <p:sldId id="445" r:id="rId12"/>
    <p:sldId id="460" r:id="rId13"/>
    <p:sldId id="447" r:id="rId14"/>
    <p:sldId id="458" r:id="rId15"/>
    <p:sldId id="547" r:id="rId16"/>
    <p:sldId id="537" r:id="rId17"/>
    <p:sldId id="524" r:id="rId18"/>
    <p:sldId id="536" r:id="rId19"/>
    <p:sldId id="525" r:id="rId20"/>
    <p:sldId id="540" r:id="rId21"/>
    <p:sldId id="541" r:id="rId22"/>
    <p:sldId id="542" r:id="rId23"/>
    <p:sldId id="543" r:id="rId24"/>
    <p:sldId id="544" r:id="rId25"/>
    <p:sldId id="545" r:id="rId26"/>
    <p:sldId id="546" r:id="rId27"/>
    <p:sldId id="548" r:id="rId28"/>
    <p:sldId id="549" r:id="rId29"/>
    <p:sldId id="550" r:id="rId30"/>
  </p:sldIdLst>
  <p:sldSz cx="9144000" cy="6858000" type="screen4x3"/>
  <p:notesSz cx="7010400" cy="92964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99CC00"/>
    <a:srgbClr val="6666FF"/>
    <a:srgbClr val="006699"/>
    <a:srgbClr val="003366"/>
    <a:srgbClr val="FF0000"/>
    <a:srgbClr val="E7F4F5"/>
    <a:srgbClr val="D94B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4253" autoAdjust="0"/>
  </p:normalViewPr>
  <p:slideViewPr>
    <p:cSldViewPr snapToObjects="1" showGuides="1">
      <p:cViewPr varScale="1">
        <p:scale>
          <a:sx n="110" d="100"/>
          <a:sy n="110" d="100"/>
        </p:scale>
        <p:origin x="187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jjauregui\Desktop\jjauregui\ANALISIS%20INMOBILIARIO\INFORMES%20DE%20MES\septiembre%202017\Proyectos%20de%20edificios%20%20elegibles%202017%20septiembre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morales\Desktop\ANALISIS%20INMOBILIARIO\informes%20de%20CASOS\2017\GRAFICAS%20PARA%20INFORME%20MENSUAL%20AI.XLSX" TargetMode="External"/><Relationship Id="rId1" Type="http://schemas.openxmlformats.org/officeDocument/2006/relationships/themeOverride" Target="../theme/themeOverride3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jjauregui\Desktop\jjauregui\ANALISIS%20INMOBILIARIO\INFORMES%20DE%20MES\septiembre%202017\Proyectos%20de%20edificios%20%20separados%202017%20septiembre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jjauregui\Desktop\jjauregui\ANALISIS%20INMOBILIARIO\INFORMES%20DE%20MES\septiembre%202017\Proyectos%20de%20edificios%20%20separados%202017%20septiembre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jjauregui\Documents\Proyectos%20de%20edificios%20%20separados%202017%20septiembre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C:\Users\jjauregui\Desktop\jjauregui\ANALISIS%20INMOBILIARIO\INFORMES%20DE%20MES\septiembre%202017\Proyectos%20de%20edificios%20%20en%20revision%20septiembre%20%202017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C:\Users\jjauregui\Desktop\jjauregui\ANALISIS%20INMOBILIARIO\INFORMES%20DE%20MES\agosto%202017\Proyectos%20de%20edificios%20%20separados%202017%20agosto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file:///C:\Users\jjauregui\Documents\Proyectos%20de%20edificios%20%20separados%202017%20septiembre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morales\Desktop\ANALISIS%20INMOBILIARIO\informes%20de%20CASOS\2017\GRAFICAS%20PARA%20INFORME%20MENSUAL%20AI.XLSX" TargetMode="External"/><Relationship Id="rId1" Type="http://schemas.openxmlformats.org/officeDocument/2006/relationships/themeOverride" Target="../theme/themeOverride1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morales\Desktop\ANALISIS%20INMOBILIARIO\informes%20de%20CASOS\2017\GRAFICAS%20PARA%20INFORME%20MENSUAL%20AI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7248658714784647E-2"/>
          <c:y val="2.6609260049390456E-2"/>
          <c:w val="0.9211867394233817"/>
          <c:h val="0.8597292579806868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Hoja1!$K$3</c:f>
              <c:strCache>
                <c:ptCount val="1"/>
                <c:pt idx="0">
                  <c:v>PORCENTAJE DE AVANCE DE APARTAMENTOS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5432098765432098E-3"/>
                  <c:y val="4.041322561212675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53%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432098765432098E-3"/>
                  <c:y val="4.39143642042031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95%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0864197530864196E-3"/>
                  <c:y val="4.17279256262256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67.%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4.562533290925326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80%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0862982404977154E-3"/>
                  <c:y val="3.825874451531865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75%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3.650026632740260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92%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3.26029539308129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71%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4.6296296296296294E-3"/>
                  <c:y val="4.087242214636355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67%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5432098765432098E-3"/>
                  <c:y val="3.219109548365597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95%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"/>
                  <c:y val="3.738734774268246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36%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2.8308560185392093E-3"/>
                  <c:y val="6.976815552869400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66%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1.4154280092696047E-3"/>
                  <c:y val="3.93253804124811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95%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1.4155394602938529E-3"/>
                  <c:y val="4.478229004190717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36%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1.0379685494297949E-16"/>
                  <c:y val="4.56253329092532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Hoja1!$D$4:$D$17</c:f>
              <c:strCache>
                <c:ptCount val="10"/>
                <c:pt idx="0">
                  <c:v>Altos de San Jacinto </c:v>
                </c:pt>
                <c:pt idx="1">
                  <c:v>Condominio El refugio de San Rafael 5 </c:v>
                </c:pt>
                <c:pt idx="2">
                  <c:v>Torre Asuncion Norte</c:v>
                </c:pt>
                <c:pt idx="3">
                  <c:v>Mariscal Uno Uno</c:v>
                </c:pt>
                <c:pt idx="4">
                  <c:v>Torres de San Juan </c:v>
                </c:pt>
                <c:pt idx="5">
                  <c:v>Vertical Apartamentos Aurora</c:v>
                </c:pt>
                <c:pt idx="6">
                  <c:v> Primium 2</c:v>
                </c:pt>
                <c:pt idx="7">
                  <c:v>Torre Villasol </c:v>
                </c:pt>
                <c:pt idx="8">
                  <c:v>Fabra, Ciudad vieja</c:v>
                </c:pt>
                <c:pt idx="9">
                  <c:v>Villas de los Alamos </c:v>
                </c:pt>
              </c:strCache>
            </c:strRef>
          </c:cat>
          <c:val>
            <c:numRef>
              <c:f>Hoja1!$K$4:$K$17</c:f>
              <c:numCache>
                <c:formatCode>_-* #,##0_-;\-* #,##0_-;_-* "-"??_-;_-@_-</c:formatCode>
                <c:ptCount val="10"/>
                <c:pt idx="0">
                  <c:v>21.333333333333325</c:v>
                </c:pt>
                <c:pt idx="1">
                  <c:v>132.66666666666663</c:v>
                </c:pt>
                <c:pt idx="2">
                  <c:v>30.333333333333325</c:v>
                </c:pt>
                <c:pt idx="3">
                  <c:v>231.33333333333334</c:v>
                </c:pt>
                <c:pt idx="4">
                  <c:v>107.33333333333331</c:v>
                </c:pt>
                <c:pt idx="5">
                  <c:v>114</c:v>
                </c:pt>
                <c:pt idx="6">
                  <c:v>39</c:v>
                </c:pt>
                <c:pt idx="7">
                  <c:v>45</c:v>
                </c:pt>
                <c:pt idx="8">
                  <c:v>82.333333333333314</c:v>
                </c:pt>
                <c:pt idx="9">
                  <c:v>21.333333333333329</c:v>
                </c:pt>
              </c:numCache>
            </c:numRef>
          </c:val>
        </c:ser>
        <c:ser>
          <c:idx val="1"/>
          <c:order val="1"/>
          <c:tx>
            <c:strRef>
              <c:f>Hoja1!$L$3</c:f>
              <c:strCache>
                <c:ptCount val="1"/>
                <c:pt idx="0">
                  <c:v>NÚMERO DE APARTAMENTOS POR PROYECTO</c:v>
                </c:pt>
              </c:strCache>
            </c:strRef>
          </c:tx>
          <c:invertIfNegative val="0"/>
          <c:dLbls>
            <c:dLbl>
              <c:idx val="3"/>
              <c:layout>
                <c:manualLayout>
                  <c:x val="-3.0864197530864204E-3"/>
                  <c:y val="8.6814975583288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5432098765432104E-3"/>
                  <c:y val="1.35132294572782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1145102435193773E-7"/>
                  <c:y val="6.08337772123378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1145102435193773E-7"/>
                  <c:y val="3.04168886061688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5432098765432104E-3"/>
                  <c:y val="5.70312867158569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"/>
                  <c:y val="1.52084443030844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6.17283950617284E-3"/>
                  <c:y val="8.0203023998018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1.4155394602938529E-3"/>
                  <c:y val="1.11353022185059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"/>
                  <c:y val="1.52084443030844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1.0379685494297949E-16"/>
                  <c:y val="5.475039949110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0"/>
                  <c:y val="3.04168886061688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Hoja1!$D$4:$D$17</c:f>
              <c:strCache>
                <c:ptCount val="10"/>
                <c:pt idx="0">
                  <c:v>Altos de San Jacinto </c:v>
                </c:pt>
                <c:pt idx="1">
                  <c:v>Condominio El refugio de San Rafael 5 </c:v>
                </c:pt>
                <c:pt idx="2">
                  <c:v>Torre Asuncion Norte</c:v>
                </c:pt>
                <c:pt idx="3">
                  <c:v>Mariscal Uno Uno</c:v>
                </c:pt>
                <c:pt idx="4">
                  <c:v>Torres de San Juan </c:v>
                </c:pt>
                <c:pt idx="5">
                  <c:v>Vertical Apartamentos Aurora</c:v>
                </c:pt>
                <c:pt idx="6">
                  <c:v> Primium 2</c:v>
                </c:pt>
                <c:pt idx="7">
                  <c:v>Torre Villasol </c:v>
                </c:pt>
                <c:pt idx="8">
                  <c:v>Fabra, Ciudad vieja</c:v>
                </c:pt>
                <c:pt idx="9">
                  <c:v>Villas de los Alamos </c:v>
                </c:pt>
              </c:strCache>
            </c:strRef>
          </c:cat>
          <c:val>
            <c:numRef>
              <c:f>Hoja1!$L$4:$L$17</c:f>
              <c:numCache>
                <c:formatCode>_-* #,##0_-;\-* #,##0_-;_-* "-"??_-;_-@_-</c:formatCode>
                <c:ptCount val="10"/>
                <c:pt idx="0">
                  <c:v>40</c:v>
                </c:pt>
                <c:pt idx="1">
                  <c:v>140</c:v>
                </c:pt>
                <c:pt idx="2">
                  <c:v>45</c:v>
                </c:pt>
                <c:pt idx="3">
                  <c:v>288</c:v>
                </c:pt>
                <c:pt idx="4">
                  <c:v>144</c:v>
                </c:pt>
                <c:pt idx="5">
                  <c:v>124</c:v>
                </c:pt>
                <c:pt idx="6">
                  <c:v>55</c:v>
                </c:pt>
                <c:pt idx="7">
                  <c:v>67</c:v>
                </c:pt>
                <c:pt idx="8">
                  <c:v>87</c:v>
                </c:pt>
                <c:pt idx="9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shape val="box"/>
        <c:axId val="172235944"/>
        <c:axId val="172234376"/>
        <c:axId val="170910560"/>
      </c:bar3DChart>
      <c:catAx>
        <c:axId val="172235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600"/>
            </a:pPr>
            <a:endParaRPr lang="es-GT"/>
          </a:p>
        </c:txPr>
        <c:crossAx val="172234376"/>
        <c:crosses val="autoZero"/>
        <c:auto val="1"/>
        <c:lblAlgn val="ctr"/>
        <c:lblOffset val="100"/>
        <c:noMultiLvlLbl val="0"/>
      </c:catAx>
      <c:valAx>
        <c:axId val="172234376"/>
        <c:scaling>
          <c:orientation val="minMax"/>
        </c:scaling>
        <c:delete val="0"/>
        <c:axPos val="l"/>
        <c:majorGridlines/>
        <c:numFmt formatCode="_-* #,##0_-;\-* #,##0_-;_-* &quot;-&quot;??_-;_-@_-" sourceLinked="1"/>
        <c:majorTickMark val="out"/>
        <c:minorTickMark val="none"/>
        <c:tickLblPos val="nextTo"/>
        <c:crossAx val="172235944"/>
        <c:crosses val="autoZero"/>
        <c:crossBetween val="between"/>
      </c:valAx>
      <c:serAx>
        <c:axId val="170910560"/>
        <c:scaling>
          <c:orientation val="minMax"/>
        </c:scaling>
        <c:delete val="1"/>
        <c:axPos val="b"/>
        <c:majorTickMark val="out"/>
        <c:minorTickMark val="none"/>
        <c:tickLblPos val="none"/>
        <c:crossAx val="172234376"/>
        <c:crosses val="autoZero"/>
      </c:serAx>
    </c:plotArea>
    <c:legend>
      <c:legendPos val="r"/>
      <c:layout>
        <c:manualLayout>
          <c:xMode val="edge"/>
          <c:yMode val="edge"/>
          <c:x val="5.2179903658052876E-2"/>
          <c:y val="0.80972806234272265"/>
          <c:w val="0.27226098473801885"/>
          <c:h val="9.7477324287258457E-2"/>
        </c:manualLayout>
      </c:layout>
      <c:overlay val="0"/>
      <c:txPr>
        <a:bodyPr/>
        <a:lstStyle/>
        <a:p>
          <a:pPr>
            <a:defRPr sz="700"/>
          </a:pPr>
          <a:endParaRPr lang="es-GT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8"/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 b="1">
                      <a:solidFill>
                        <a:srgbClr val="003366"/>
                      </a:solidFill>
                    </a:defRPr>
                  </a:pPr>
                  <a:endParaRPr lang="es-G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>
                    <a:solidFill>
                      <a:srgbClr val="003366"/>
                    </a:solidFill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PROPIOS!$B$4:$J$4</c:f>
              <c:strCache>
                <c:ptCount val="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</c:strCache>
            </c:strRef>
          </c:cat>
          <c:val>
            <c:numRef>
              <c:f>PROPIOS!$B$5:$J$5</c:f>
              <c:numCache>
                <c:formatCode>General</c:formatCode>
                <c:ptCount val="9"/>
                <c:pt idx="0">
                  <c:v>63</c:v>
                </c:pt>
                <c:pt idx="1">
                  <c:v>26</c:v>
                </c:pt>
                <c:pt idx="2">
                  <c:v>44</c:v>
                </c:pt>
                <c:pt idx="3">
                  <c:v>1</c:v>
                </c:pt>
                <c:pt idx="4">
                  <c:v>120</c:v>
                </c:pt>
                <c:pt idx="5">
                  <c:v>49</c:v>
                </c:pt>
                <c:pt idx="6">
                  <c:v>36</c:v>
                </c:pt>
                <c:pt idx="7">
                  <c:v>45</c:v>
                </c:pt>
                <c:pt idx="8">
                  <c:v>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4454216"/>
        <c:axId val="194453432"/>
      </c:barChart>
      <c:catAx>
        <c:axId val="1944542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</a:defRPr>
            </a:pPr>
            <a:endParaRPr lang="es-GT"/>
          </a:p>
        </c:txPr>
        <c:crossAx val="194453432"/>
        <c:crosses val="autoZero"/>
        <c:auto val="1"/>
        <c:lblAlgn val="ctr"/>
        <c:lblOffset val="100"/>
        <c:noMultiLvlLbl val="0"/>
      </c:catAx>
      <c:valAx>
        <c:axId val="1944534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</a:defRPr>
            </a:pPr>
            <a:endParaRPr lang="es-GT"/>
          </a:p>
        </c:txPr>
        <c:crossAx val="1944542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Cambria" panose="02040503050406030204" pitchFamily="18" charset="0"/>
        </a:defRPr>
      </a:pPr>
      <a:endParaRPr lang="es-GT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es-GT" sz="1000" b="0" baseline="0"/>
              <a:t>PORCENTAJE DE AVANCE EN PROPIEDAD HORIZONTAL </a:t>
            </a:r>
          </a:p>
          <a:p>
            <a:pPr algn="ctr">
              <a:defRPr/>
            </a:pPr>
            <a:r>
              <a:rPr lang="es-GT" sz="1000" b="1" baseline="0"/>
              <a:t>VERTICAL APARTAMENTOS AURORA</a:t>
            </a:r>
          </a:p>
          <a:p>
            <a:pPr algn="ctr">
              <a:defRPr/>
            </a:pPr>
            <a:r>
              <a:rPr lang="es-GT" sz="1000" b="0" baseline="0"/>
              <a:t>Edificios en Ejecucion a  septiembre 2017- Elegible</a:t>
            </a:r>
            <a:endParaRPr lang="es-GT" sz="1000" b="0"/>
          </a:p>
        </c:rich>
      </c:tx>
      <c:overlay val="0"/>
    </c:title>
    <c:autoTitleDeleted val="0"/>
    <c:view3D>
      <c:rotX val="0"/>
      <c:hPercent val="10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'VERICAL AURORA'!$I$13</c:f>
              <c:strCache>
                <c:ptCount val="1"/>
                <c:pt idx="0">
                  <c:v>PORCENTAJE DE AVANCE DE APARTAMENTOS</c:v>
                </c:pt>
              </c:strCache>
            </c:strRef>
          </c:tx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81%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'VERICAL AURORA'!$C$14:$C$15</c:f>
              <c:strCache>
                <c:ptCount val="2"/>
                <c:pt idx="0">
                  <c:v>Torre A-B</c:v>
                </c:pt>
                <c:pt idx="1">
                  <c:v>Torre C-D</c:v>
                </c:pt>
              </c:strCache>
            </c:strRef>
          </c:cat>
          <c:val>
            <c:numRef>
              <c:f>'VERICAL AURORA'!$I$14:$I$15</c:f>
              <c:numCache>
                <c:formatCode>0</c:formatCode>
                <c:ptCount val="2"/>
                <c:pt idx="0">
                  <c:v>70</c:v>
                </c:pt>
                <c:pt idx="1">
                  <c:v>44</c:v>
                </c:pt>
              </c:numCache>
            </c:numRef>
          </c:val>
        </c:ser>
        <c:ser>
          <c:idx val="1"/>
          <c:order val="1"/>
          <c:tx>
            <c:strRef>
              <c:f>'VERICAL AURORA'!$J$13</c:f>
              <c:strCache>
                <c:ptCount val="1"/>
                <c:pt idx="0">
                  <c:v>NÚMERO DE APARTAMENTOS POR PROYECTO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8993088566758892E-2"/>
                  <c:y val="-2.4206877585084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'VERICAL AURORA'!$C$14:$C$15</c:f>
              <c:strCache>
                <c:ptCount val="2"/>
                <c:pt idx="0">
                  <c:v>Torre A-B</c:v>
                </c:pt>
                <c:pt idx="1">
                  <c:v>Torre C-D</c:v>
                </c:pt>
              </c:strCache>
            </c:strRef>
          </c:cat>
          <c:val>
            <c:numRef>
              <c:f>'VERICAL AURORA'!$J$14:$J$15</c:f>
              <c:numCache>
                <c:formatCode>General</c:formatCode>
                <c:ptCount val="2"/>
                <c:pt idx="0">
                  <c:v>70</c:v>
                </c:pt>
                <c:pt idx="1">
                  <c:v>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2238296"/>
        <c:axId val="172230848"/>
        <c:axId val="170596304"/>
      </c:bar3DChart>
      <c:catAx>
        <c:axId val="172238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2230848"/>
        <c:crosses val="autoZero"/>
        <c:auto val="1"/>
        <c:lblAlgn val="ctr"/>
        <c:lblOffset val="100"/>
        <c:noMultiLvlLbl val="0"/>
      </c:catAx>
      <c:valAx>
        <c:axId val="172230848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72238296"/>
        <c:crosses val="autoZero"/>
        <c:crossBetween val="between"/>
      </c:valAx>
      <c:serAx>
        <c:axId val="170596304"/>
        <c:scaling>
          <c:orientation val="minMax"/>
        </c:scaling>
        <c:delete val="1"/>
        <c:axPos val="b"/>
        <c:majorTickMark val="out"/>
        <c:minorTickMark val="none"/>
        <c:tickLblPos val="none"/>
        <c:crossAx val="172230848"/>
        <c:crosses val="autoZero"/>
      </c:serAx>
    </c:plotArea>
    <c:legend>
      <c:legendPos val="b"/>
      <c:layout>
        <c:manualLayout>
          <c:xMode val="edge"/>
          <c:yMode val="edge"/>
          <c:x val="0.10639654748806256"/>
          <c:y val="0.9035093165164968"/>
          <c:w val="0.491179430207343"/>
          <c:h val="9.6490683483503106E-2"/>
        </c:manualLayout>
      </c:layout>
      <c:overlay val="0"/>
      <c:txPr>
        <a:bodyPr/>
        <a:lstStyle/>
        <a:p>
          <a:pPr>
            <a:defRPr sz="600" baseline="0"/>
          </a:pPr>
          <a:endParaRPr lang="es-GT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93285214348212"/>
          <c:y val="0.17177092446777489"/>
          <c:w val="0.82845734908136415"/>
          <c:h val="0.661323272090989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'REFUGIO DE SAN RAFAEL 5'!$J$6</c:f>
              <c:strCache>
                <c:ptCount val="1"/>
                <c:pt idx="0">
                  <c:v>PORCENTAJE DE AVANCE DE APARTAMENTOS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7.407407407407407E-2"/>
                </c:manualLayout>
              </c:layout>
              <c:tx>
                <c:rich>
                  <a:bodyPr/>
                  <a:lstStyle/>
                  <a:p>
                    <a:r>
                      <a:rPr lang="en-US" sz="1050" b="1"/>
                      <a:t>67</a:t>
                    </a:r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6.9444444444444503E-2"/>
                </c:manualLayout>
              </c:layout>
              <c:tx>
                <c:rich>
                  <a:bodyPr/>
                  <a:lstStyle/>
                  <a:p>
                    <a:r>
                      <a:rPr lang="en-US" sz="1050" b="1"/>
                      <a:t>92</a:t>
                    </a:r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6.9444444444444503E-2"/>
                </c:manualLayout>
              </c:layout>
              <c:tx>
                <c:rich>
                  <a:bodyPr/>
                  <a:lstStyle/>
                  <a:p>
                    <a:r>
                      <a:rPr lang="en-US" sz="1050" b="1"/>
                      <a:t>100</a:t>
                    </a:r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7777777777777848E-3"/>
                  <c:y val="6.9444444444444503E-2"/>
                </c:manualLayout>
              </c:layout>
              <c:tx>
                <c:rich>
                  <a:bodyPr/>
                  <a:lstStyle/>
                  <a:p>
                    <a:r>
                      <a:rPr lang="en-US" sz="1050" b="1"/>
                      <a:t>100</a:t>
                    </a:r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5555555555555558E-3"/>
                  <c:y val="6.9444444444444503E-2"/>
                </c:manualLayout>
              </c:layout>
              <c:tx>
                <c:rich>
                  <a:bodyPr/>
                  <a:lstStyle/>
                  <a:p>
                    <a:r>
                      <a:rPr lang="en-US" sz="1050" b="1"/>
                      <a:t>100</a:t>
                    </a:r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7777777777776794E-3"/>
                  <c:y val="6.9444444444444503E-2"/>
                </c:manualLayout>
              </c:layout>
              <c:tx>
                <c:rich>
                  <a:bodyPr/>
                  <a:lstStyle/>
                  <a:p>
                    <a:r>
                      <a:rPr lang="en-US" sz="1050" b="1"/>
                      <a:t>100</a:t>
                    </a:r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2.7775590551181117E-3"/>
                  <c:y val="7.4074074074074112E-2"/>
                </c:manualLayout>
              </c:layout>
              <c:tx>
                <c:rich>
                  <a:bodyPr/>
                  <a:lstStyle/>
                  <a:p>
                    <a:r>
                      <a:rPr lang="en-US" sz="1050" b="1"/>
                      <a:t>100</a:t>
                    </a:r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/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'REFUGIO DE SAN RAFAEL 5'!$D$7:$D$13</c:f>
              <c:strCache>
                <c:ptCount val="7"/>
                <c:pt idx="0">
                  <c:v>TORRE A</c:v>
                </c:pt>
                <c:pt idx="1">
                  <c:v>TORRE B </c:v>
                </c:pt>
                <c:pt idx="2">
                  <c:v>TORRE C</c:v>
                </c:pt>
                <c:pt idx="3">
                  <c:v>TORRE D</c:v>
                </c:pt>
                <c:pt idx="4">
                  <c:v>TORRE E</c:v>
                </c:pt>
                <c:pt idx="5">
                  <c:v>TORRE F </c:v>
                </c:pt>
                <c:pt idx="6">
                  <c:v>TORRE G</c:v>
                </c:pt>
              </c:strCache>
            </c:strRef>
          </c:cat>
          <c:val>
            <c:numRef>
              <c:f>'REFUGIO DE SAN RAFAEL 5'!$J$7:$J$13</c:f>
              <c:numCache>
                <c:formatCode>0</c:formatCode>
                <c:ptCount val="7"/>
                <c:pt idx="0">
                  <c:v>13.333333333333332</c:v>
                </c:pt>
                <c:pt idx="1">
                  <c:v>18.333333333333332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  <c:pt idx="6">
                  <c:v>20</c:v>
                </c:pt>
              </c:numCache>
            </c:numRef>
          </c:val>
        </c:ser>
        <c:ser>
          <c:idx val="1"/>
          <c:order val="1"/>
          <c:tx>
            <c:strRef>
              <c:f>'REFUGIO DE SAN RAFAEL 5'!$K$6</c:f>
              <c:strCache>
                <c:ptCount val="1"/>
                <c:pt idx="0">
                  <c:v>NÚMERO DE APARTAMENTOS POR PROYECTO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1.8518518518518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0925337632080168E-17"/>
                  <c:y val="1.8518518518518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2.7777777777777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1.3888888888888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0185067526416036E-16"/>
                  <c:y val="1.3888888888888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9.25925925925927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'REFUGIO DE SAN RAFAEL 5'!$D$7:$D$13</c:f>
              <c:strCache>
                <c:ptCount val="7"/>
                <c:pt idx="0">
                  <c:v>TORRE A</c:v>
                </c:pt>
                <c:pt idx="1">
                  <c:v>TORRE B </c:v>
                </c:pt>
                <c:pt idx="2">
                  <c:v>TORRE C</c:v>
                </c:pt>
                <c:pt idx="3">
                  <c:v>TORRE D</c:v>
                </c:pt>
                <c:pt idx="4">
                  <c:v>TORRE E</c:v>
                </c:pt>
                <c:pt idx="5">
                  <c:v>TORRE F </c:v>
                </c:pt>
                <c:pt idx="6">
                  <c:v>TORRE G</c:v>
                </c:pt>
              </c:strCache>
            </c:strRef>
          </c:cat>
          <c:val>
            <c:numRef>
              <c:f>'REFUGIO DE SAN RAFAEL 5'!$K$7:$K$13</c:f>
              <c:numCache>
                <c:formatCode>General</c:formatCode>
                <c:ptCount val="7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  <c:pt idx="6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shape val="box"/>
        <c:axId val="172232416"/>
        <c:axId val="172237512"/>
        <c:axId val="194377032"/>
      </c:bar3DChart>
      <c:catAx>
        <c:axId val="172232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2237512"/>
        <c:crosses val="autoZero"/>
        <c:auto val="1"/>
        <c:lblAlgn val="ctr"/>
        <c:lblOffset val="100"/>
        <c:noMultiLvlLbl val="0"/>
      </c:catAx>
      <c:valAx>
        <c:axId val="172237512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72232416"/>
        <c:crosses val="autoZero"/>
        <c:crossBetween val="between"/>
      </c:valAx>
      <c:serAx>
        <c:axId val="194377032"/>
        <c:scaling>
          <c:orientation val="minMax"/>
        </c:scaling>
        <c:delete val="1"/>
        <c:axPos val="b"/>
        <c:majorTickMark val="out"/>
        <c:minorTickMark val="none"/>
        <c:tickLblPos val="none"/>
        <c:crossAx val="172237512"/>
        <c:crosses val="autoZero"/>
      </c:serAx>
    </c:plotArea>
    <c:legend>
      <c:legendPos val="r"/>
      <c:layout>
        <c:manualLayout>
          <c:xMode val="edge"/>
          <c:yMode val="edge"/>
          <c:x val="5.534864391951011E-2"/>
          <c:y val="0.87052160629864206"/>
          <c:w val="0.5343045789094949"/>
          <c:h val="0.12947839370135791"/>
        </c:manualLayout>
      </c:layout>
      <c:overlay val="0"/>
      <c:txPr>
        <a:bodyPr/>
        <a:lstStyle/>
        <a:p>
          <a:pPr>
            <a:defRPr sz="700"/>
          </a:pPr>
          <a:endParaRPr lang="es-GT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432852143482193E-2"/>
          <c:y val="0.19954870224555263"/>
          <c:w val="0.84749059492563417"/>
          <c:h val="0.5872491980169141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'MARISCAL UNO UNO'!$I$4</c:f>
              <c:strCache>
                <c:ptCount val="1"/>
                <c:pt idx="0">
                  <c:v>PORCENTAJE DE AVANCE DE APARTAMENTOS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5462668816040075E-17"/>
                  <c:y val="9.722222222222222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100%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7775590551181134E-3"/>
                  <c:y val="0.1018518518518518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100%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7777777777777835E-3"/>
                  <c:y val="1.851851851851853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1.388888888888890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'MARISCAL UNO UNO'!$C$5:$C$8</c:f>
              <c:strCache>
                <c:ptCount val="4"/>
                <c:pt idx="0">
                  <c:v>TORRE A</c:v>
                </c:pt>
                <c:pt idx="1">
                  <c:v>TORRE B </c:v>
                </c:pt>
                <c:pt idx="2">
                  <c:v>TORRE C</c:v>
                </c:pt>
                <c:pt idx="3">
                  <c:v>TORRE D</c:v>
                </c:pt>
              </c:strCache>
            </c:strRef>
          </c:cat>
          <c:val>
            <c:numRef>
              <c:f>'MARISCAL UNO UNO'!$I$5:$I$8</c:f>
              <c:numCache>
                <c:formatCode>0</c:formatCode>
                <c:ptCount val="4"/>
                <c:pt idx="0">
                  <c:v>72</c:v>
                </c:pt>
                <c:pt idx="1">
                  <c:v>72</c:v>
                </c:pt>
                <c:pt idx="2">
                  <c:v>26</c:v>
                </c:pt>
                <c:pt idx="3">
                  <c:v>61.333333333333336</c:v>
                </c:pt>
              </c:numCache>
            </c:numRef>
          </c:val>
        </c:ser>
        <c:ser>
          <c:idx val="1"/>
          <c:order val="1"/>
          <c:tx>
            <c:strRef>
              <c:f>'MARISCAL UNO UNO'!$J$4</c:f>
              <c:strCache>
                <c:ptCount val="1"/>
                <c:pt idx="0">
                  <c:v>NÚMERO DE APARTAMENTOS POR PROYECTO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'MARISCAL UNO UNO'!$C$5:$C$8</c:f>
              <c:strCache>
                <c:ptCount val="4"/>
                <c:pt idx="0">
                  <c:v>TORRE A</c:v>
                </c:pt>
                <c:pt idx="1">
                  <c:v>TORRE B </c:v>
                </c:pt>
                <c:pt idx="2">
                  <c:v>TORRE C</c:v>
                </c:pt>
                <c:pt idx="3">
                  <c:v>TORRE D</c:v>
                </c:pt>
              </c:strCache>
            </c:strRef>
          </c:cat>
          <c:val>
            <c:numRef>
              <c:f>'MARISCAL UNO UNO'!$J$5:$J$8</c:f>
              <c:numCache>
                <c:formatCode>General</c:formatCode>
                <c:ptCount val="4"/>
                <c:pt idx="0">
                  <c:v>72</c:v>
                </c:pt>
                <c:pt idx="1">
                  <c:v>72</c:v>
                </c:pt>
                <c:pt idx="2">
                  <c:v>72</c:v>
                </c:pt>
                <c:pt idx="3">
                  <c:v>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2236336"/>
        <c:axId val="172237120"/>
        <c:axId val="194374488"/>
      </c:bar3DChart>
      <c:catAx>
        <c:axId val="172236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2237120"/>
        <c:crosses val="autoZero"/>
        <c:auto val="1"/>
        <c:lblAlgn val="ctr"/>
        <c:lblOffset val="100"/>
        <c:noMultiLvlLbl val="0"/>
      </c:catAx>
      <c:valAx>
        <c:axId val="172237120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72236336"/>
        <c:crosses val="autoZero"/>
        <c:crossBetween val="between"/>
      </c:valAx>
      <c:serAx>
        <c:axId val="194374488"/>
        <c:scaling>
          <c:orientation val="minMax"/>
        </c:scaling>
        <c:delete val="1"/>
        <c:axPos val="b"/>
        <c:majorTickMark val="out"/>
        <c:minorTickMark val="none"/>
        <c:tickLblPos val="none"/>
        <c:crossAx val="172237120"/>
        <c:crosses val="autoZero"/>
      </c:serAx>
    </c:plotArea>
    <c:legend>
      <c:legendPos val="r"/>
      <c:layout>
        <c:manualLayout>
          <c:xMode val="edge"/>
          <c:yMode val="edge"/>
          <c:x val="0"/>
          <c:y val="0.82292249927092442"/>
          <c:w val="0.61726955485573243"/>
          <c:h val="0.15017127250844789"/>
        </c:manualLayout>
      </c:layout>
      <c:overlay val="0"/>
      <c:txPr>
        <a:bodyPr/>
        <a:lstStyle/>
        <a:p>
          <a:pPr>
            <a:defRPr sz="600"/>
          </a:pPr>
          <a:endParaRPr lang="es-GT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3246441063727671E-2"/>
          <c:y val="0.17288275131671527"/>
          <c:w val="0.87992622492713335"/>
          <c:h val="0.5763375947155776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Hoja1!$J$3</c:f>
              <c:strCache>
                <c:ptCount val="1"/>
                <c:pt idx="0">
                  <c:v>PORCENTAJE DE AVANCE DE APARTAMENTOS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2.994960267344198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55%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9394065639031615E-3"/>
                  <c:y val="6.6134911817803087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2%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9394065639031615E-3"/>
                  <c:y val="3.725801971948348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3.455723385397148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67%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4.377249621503062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57%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3062537610517058E-4"/>
                  <c:y val="3.086359533398139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3.906610193028745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69%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9.001064666944406E-4"/>
                  <c:y val="3.918535620052770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67%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8395130305976023E-3"/>
                  <c:y val="3.52329537564227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1.4697032819515807E-3"/>
                  <c:y val="3.853041244271628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75%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0"/>
                  <c:y val="1.384269819120316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"/>
                  <c:y val="2.994960267344198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12%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Hoja1!$C$4:$C$33</c:f>
              <c:strCache>
                <c:ptCount val="12"/>
                <c:pt idx="0">
                  <c:v>Santa Maria de las Charcas, torre 4</c:v>
                </c:pt>
                <c:pt idx="1">
                  <c:v>Aralia Mariscal</c:v>
                </c:pt>
                <c:pt idx="2">
                  <c:v>Genesis Urbana </c:v>
                </c:pt>
                <c:pt idx="3">
                  <c:v>Torre Santa Elisa</c:v>
                </c:pt>
                <c:pt idx="4">
                  <c:v>Complejo Habitacional Parque Once (11)</c:v>
                </c:pt>
                <c:pt idx="5">
                  <c:v>Mariscal 180</c:v>
                </c:pt>
                <c:pt idx="6">
                  <c:v>Bonavita</c:v>
                </c:pt>
                <c:pt idx="7">
                  <c:v>Vistas de Las Charcas</c:v>
                </c:pt>
                <c:pt idx="8">
                  <c:v>Bosques de Euskadi</c:v>
                </c:pt>
                <c:pt idx="9">
                  <c:v>Torre Barcelona</c:v>
                </c:pt>
                <c:pt idx="10">
                  <c:v>Paseje Español (TORRE C)</c:v>
                </c:pt>
                <c:pt idx="11">
                  <c:v>Condominio Entre Valles</c:v>
                </c:pt>
              </c:strCache>
            </c:strRef>
          </c:cat>
          <c:val>
            <c:numRef>
              <c:f>Hoja1!$J$4:$J$33</c:f>
              <c:numCache>
                <c:formatCode>_-* #,##0_-;\-* #,##0_-;_-* "-"??_-;_-@_-</c:formatCode>
                <c:ptCount val="12"/>
                <c:pt idx="0">
                  <c:v>37</c:v>
                </c:pt>
                <c:pt idx="1">
                  <c:v>2.333333333333333</c:v>
                </c:pt>
                <c:pt idx="2">
                  <c:v>68</c:v>
                </c:pt>
                <c:pt idx="3">
                  <c:v>48</c:v>
                </c:pt>
                <c:pt idx="4">
                  <c:v>238.33333333333334</c:v>
                </c:pt>
                <c:pt idx="5">
                  <c:v>31.666666666666668</c:v>
                </c:pt>
                <c:pt idx="6">
                  <c:v>37</c:v>
                </c:pt>
                <c:pt idx="7">
                  <c:v>55.333333333333329</c:v>
                </c:pt>
                <c:pt idx="8">
                  <c:v>36</c:v>
                </c:pt>
                <c:pt idx="9">
                  <c:v>69.333333333333329</c:v>
                </c:pt>
                <c:pt idx="10">
                  <c:v>11.333333333333332</c:v>
                </c:pt>
                <c:pt idx="11">
                  <c:v>51</c:v>
                </c:pt>
              </c:numCache>
            </c:numRef>
          </c:val>
        </c:ser>
        <c:ser>
          <c:idx val="1"/>
          <c:order val="1"/>
          <c:tx>
            <c:strRef>
              <c:f>Hoja1!$K$3</c:f>
              <c:strCache>
                <c:ptCount val="1"/>
                <c:pt idx="0">
                  <c:v>NÚMERO DE APARTAMENTOS POR PROYECTO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Hoja1!$C$4:$C$33</c:f>
              <c:strCache>
                <c:ptCount val="12"/>
                <c:pt idx="0">
                  <c:v>Santa Maria de las Charcas, torre 4</c:v>
                </c:pt>
                <c:pt idx="1">
                  <c:v>Aralia Mariscal</c:v>
                </c:pt>
                <c:pt idx="2">
                  <c:v>Genesis Urbana </c:v>
                </c:pt>
                <c:pt idx="3">
                  <c:v>Torre Santa Elisa</c:v>
                </c:pt>
                <c:pt idx="4">
                  <c:v>Complejo Habitacional Parque Once (11)</c:v>
                </c:pt>
                <c:pt idx="5">
                  <c:v>Mariscal 180</c:v>
                </c:pt>
                <c:pt idx="6">
                  <c:v>Bonavita</c:v>
                </c:pt>
                <c:pt idx="7">
                  <c:v>Vistas de Las Charcas</c:v>
                </c:pt>
                <c:pt idx="8">
                  <c:v>Bosques de Euskadi</c:v>
                </c:pt>
                <c:pt idx="9">
                  <c:v>Torre Barcelona</c:v>
                </c:pt>
                <c:pt idx="10">
                  <c:v>Paseje Español (TORRE C)</c:v>
                </c:pt>
                <c:pt idx="11">
                  <c:v>Condominio Entre Valles</c:v>
                </c:pt>
              </c:strCache>
            </c:strRef>
          </c:cat>
          <c:val>
            <c:numRef>
              <c:f>Hoja1!$K$4:$K$33</c:f>
              <c:numCache>
                <c:formatCode>General</c:formatCode>
                <c:ptCount val="12"/>
                <c:pt idx="0">
                  <c:v>67</c:v>
                </c:pt>
                <c:pt idx="1">
                  <c:v>135</c:v>
                </c:pt>
                <c:pt idx="2">
                  <c:v>96</c:v>
                </c:pt>
                <c:pt idx="3">
                  <c:v>72</c:v>
                </c:pt>
                <c:pt idx="4">
                  <c:v>420</c:v>
                </c:pt>
                <c:pt idx="5">
                  <c:v>76</c:v>
                </c:pt>
                <c:pt idx="6">
                  <c:v>54</c:v>
                </c:pt>
                <c:pt idx="7">
                  <c:v>83</c:v>
                </c:pt>
                <c:pt idx="8">
                  <c:v>52</c:v>
                </c:pt>
                <c:pt idx="9">
                  <c:v>93</c:v>
                </c:pt>
                <c:pt idx="10">
                  <c:v>24</c:v>
                </c:pt>
                <c:pt idx="11">
                  <c:v>420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3"/>
        <c:shape val="box"/>
        <c:axId val="172233592"/>
        <c:axId val="172237904"/>
        <c:axId val="194376608"/>
      </c:bar3DChart>
      <c:catAx>
        <c:axId val="172233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s-GT"/>
          </a:p>
        </c:txPr>
        <c:crossAx val="172237904"/>
        <c:crosses val="autoZero"/>
        <c:auto val="1"/>
        <c:lblAlgn val="ctr"/>
        <c:lblOffset val="100"/>
        <c:noMultiLvlLbl val="0"/>
      </c:catAx>
      <c:valAx>
        <c:axId val="172237904"/>
        <c:scaling>
          <c:orientation val="minMax"/>
          <c:max val="500"/>
        </c:scaling>
        <c:delete val="0"/>
        <c:axPos val="l"/>
        <c:majorGridlines/>
        <c:numFmt formatCode="_-* #,##0_-;\-* #,##0_-;_-* &quot;-&quot;??_-;_-@_-" sourceLinked="1"/>
        <c:majorTickMark val="out"/>
        <c:minorTickMark val="none"/>
        <c:tickLblPos val="nextTo"/>
        <c:crossAx val="172233592"/>
        <c:crosses val="autoZero"/>
        <c:crossBetween val="between"/>
      </c:valAx>
      <c:serAx>
        <c:axId val="194376608"/>
        <c:scaling>
          <c:orientation val="minMax"/>
        </c:scaling>
        <c:delete val="1"/>
        <c:axPos val="b"/>
        <c:majorTickMark val="out"/>
        <c:minorTickMark val="none"/>
        <c:tickLblPos val="none"/>
        <c:crossAx val="172237904"/>
        <c:crosses val="autoZero"/>
      </c:serAx>
    </c:plotArea>
    <c:legend>
      <c:legendPos val="r"/>
      <c:layout>
        <c:manualLayout>
          <c:xMode val="edge"/>
          <c:yMode val="edge"/>
          <c:x val="9.3291165810874058E-2"/>
          <c:y val="0.83672354534092486"/>
          <c:w val="0.31934788328146391"/>
          <c:h val="0.12499062630190254"/>
        </c:manualLayout>
      </c:layout>
      <c:overlay val="0"/>
      <c:txPr>
        <a:bodyPr/>
        <a:lstStyle/>
        <a:p>
          <a:pPr>
            <a:defRPr sz="900"/>
          </a:pPr>
          <a:endParaRPr lang="es-GT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1988407699037624E-2"/>
          <c:y val="5.1400554097404468E-2"/>
          <c:w val="0.92181583552056146"/>
          <c:h val="0.8557677165354349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'GENESIS URBANA'!$I$5</c:f>
              <c:strCache>
                <c:ptCount val="1"/>
                <c:pt idx="0">
                  <c:v>PORCENTAJE DE AVANCE DE APARTAMENTOS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5462668816040349E-17"/>
                  <c:y val="8.796296296296331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8.796296296296331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8.333333333333334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'GENESIS URBANA'!$C$6:$C$8</c:f>
              <c:strCache>
                <c:ptCount val="3"/>
                <c:pt idx="0">
                  <c:v>TORRE CENTRAL</c:v>
                </c:pt>
                <c:pt idx="1">
                  <c:v>TORRE NORTE</c:v>
                </c:pt>
                <c:pt idx="2">
                  <c:v>TORRE SUR </c:v>
                </c:pt>
              </c:strCache>
            </c:strRef>
          </c:cat>
          <c:val>
            <c:numRef>
              <c:f>'GENESIS URBANA'!$I$6:$I$8</c:f>
              <c:numCache>
                <c:formatCode>0</c:formatCode>
                <c:ptCount val="3"/>
                <c:pt idx="0">
                  <c:v>21.333333333333275</c:v>
                </c:pt>
                <c:pt idx="1">
                  <c:v>25.666666666666668</c:v>
                </c:pt>
                <c:pt idx="2">
                  <c:v>21.333333333333275</c:v>
                </c:pt>
              </c:numCache>
            </c:numRef>
          </c:val>
        </c:ser>
        <c:ser>
          <c:idx val="1"/>
          <c:order val="1"/>
          <c:tx>
            <c:strRef>
              <c:f>'GENESIS URBANA'!$J$5</c:f>
              <c:strCache>
                <c:ptCount val="1"/>
                <c:pt idx="0">
                  <c:v>NÚMERO DE APARTAMENTOS POR PROYECTO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1872265966754391E-7"/>
                  <c:y val="2.77777777777779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3.2407407407407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7777777777778004E-3"/>
                  <c:y val="3.703703703703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'GENESIS URBANA'!$C$6:$C$8</c:f>
              <c:strCache>
                <c:ptCount val="3"/>
                <c:pt idx="0">
                  <c:v>TORRE CENTRAL</c:v>
                </c:pt>
                <c:pt idx="1">
                  <c:v>TORRE NORTE</c:v>
                </c:pt>
                <c:pt idx="2">
                  <c:v>TORRE SUR </c:v>
                </c:pt>
              </c:strCache>
            </c:strRef>
          </c:cat>
          <c:val>
            <c:numRef>
              <c:f>'GENESIS URBANA'!$J$6:$J$8</c:f>
              <c:numCache>
                <c:formatCode>General</c:formatCode>
                <c:ptCount val="3"/>
                <c:pt idx="0">
                  <c:v>32</c:v>
                </c:pt>
                <c:pt idx="1">
                  <c:v>32</c:v>
                </c:pt>
                <c:pt idx="2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2231240"/>
        <c:axId val="172231632"/>
        <c:axId val="194403792"/>
      </c:bar3DChart>
      <c:catAx>
        <c:axId val="172231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s-GT"/>
          </a:p>
        </c:txPr>
        <c:crossAx val="172231632"/>
        <c:crosses val="autoZero"/>
        <c:auto val="1"/>
        <c:lblAlgn val="ctr"/>
        <c:lblOffset val="100"/>
        <c:noMultiLvlLbl val="0"/>
      </c:catAx>
      <c:valAx>
        <c:axId val="172231632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72231240"/>
        <c:crosses val="autoZero"/>
        <c:crossBetween val="between"/>
      </c:valAx>
      <c:serAx>
        <c:axId val="194403792"/>
        <c:scaling>
          <c:orientation val="minMax"/>
        </c:scaling>
        <c:delete val="1"/>
        <c:axPos val="b"/>
        <c:majorTickMark val="out"/>
        <c:minorTickMark val="none"/>
        <c:tickLblPos val="none"/>
        <c:crossAx val="172231632"/>
        <c:crosses val="autoZero"/>
      </c:serAx>
    </c:plotArea>
    <c:legend>
      <c:legendPos val="r"/>
      <c:layout>
        <c:manualLayout>
          <c:xMode val="edge"/>
          <c:yMode val="edge"/>
          <c:x val="7.1157541250583878E-2"/>
          <c:y val="0.86305551934945435"/>
          <c:w val="0.54599638939036144"/>
          <c:h val="0.13619343253664445"/>
        </c:manualLayout>
      </c:layout>
      <c:overlay val="0"/>
      <c:txPr>
        <a:bodyPr/>
        <a:lstStyle/>
        <a:p>
          <a:pPr>
            <a:defRPr sz="700"/>
          </a:pPr>
          <a:endParaRPr lang="es-GT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593285214348212"/>
          <c:y val="0.27362277631962739"/>
          <c:w val="0.86628937007874063"/>
          <c:h val="0.4761380869058037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'PARQUE 11'!$H$5</c:f>
              <c:strCache>
                <c:ptCount val="1"/>
                <c:pt idx="0">
                  <c:v>PORCENTAJE DE AVANCE DE APARTAMENTOS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en-US" sz="1200" b="1"/>
                      <a:t>69%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en-US" sz="1200" b="1"/>
                      <a:t>48%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'PARQUE 11'!$A$6:$A$7</c:f>
              <c:strCache>
                <c:ptCount val="2"/>
                <c:pt idx="0">
                  <c:v>Torre A</c:v>
                </c:pt>
                <c:pt idx="1">
                  <c:v>Torre B</c:v>
                </c:pt>
              </c:strCache>
            </c:strRef>
          </c:cat>
          <c:val>
            <c:numRef>
              <c:f>'PARQUE 11'!$H$6:$I$6</c:f>
              <c:numCache>
                <c:formatCode>General</c:formatCode>
                <c:ptCount val="2"/>
                <c:pt idx="0" formatCode="0">
                  <c:v>124</c:v>
                </c:pt>
                <c:pt idx="1">
                  <c:v>180</c:v>
                </c:pt>
              </c:numCache>
            </c:numRef>
          </c:val>
        </c:ser>
        <c:ser>
          <c:idx val="1"/>
          <c:order val="1"/>
          <c:tx>
            <c:strRef>
              <c:f>'PARQUE 11'!$I$5</c:f>
              <c:strCache>
                <c:ptCount val="1"/>
                <c:pt idx="0">
                  <c:v>NÚMERO DE APARTAMENTOS POR PROYECTO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7777777777777779E-3"/>
                  <c:y val="-0.14884198124847353"/>
                </c:manualLayout>
              </c:layout>
              <c:tx>
                <c:rich>
                  <a:bodyPr/>
                  <a:lstStyle/>
                  <a:p>
                    <a:r>
                      <a:rPr lang="en-US" sz="1200" b="1"/>
                      <a:t>1</a:t>
                    </a:r>
                    <a:r>
                      <a:rPr lang="en-US"/>
                      <a:t>80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5555555555556555E-3"/>
                  <c:y val="-0.162037037037037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'PARQUE 11'!$A$6:$A$7</c:f>
              <c:strCache>
                <c:ptCount val="2"/>
                <c:pt idx="0">
                  <c:v>Torre A</c:v>
                </c:pt>
                <c:pt idx="1">
                  <c:v>Torre B</c:v>
                </c:pt>
              </c:strCache>
            </c:strRef>
          </c:cat>
          <c:val>
            <c:numRef>
              <c:f>'PARQUE 11'!$H$7:$I$7</c:f>
              <c:numCache>
                <c:formatCode>General</c:formatCode>
                <c:ptCount val="2"/>
                <c:pt idx="0" formatCode="0">
                  <c:v>114.33333333333333</c:v>
                </c:pt>
                <c:pt idx="1">
                  <c:v>240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2235552"/>
        <c:axId val="194450688"/>
      </c:barChart>
      <c:catAx>
        <c:axId val="172235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4450688"/>
        <c:crosses val="autoZero"/>
        <c:auto val="1"/>
        <c:lblAlgn val="ctr"/>
        <c:lblOffset val="100"/>
        <c:noMultiLvlLbl val="0"/>
      </c:catAx>
      <c:valAx>
        <c:axId val="19445068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722355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4.4444444444444495E-2"/>
          <c:y val="0.86340988626421755"/>
          <c:w val="0.55277777777777781"/>
          <c:h val="0.11577282006415866"/>
        </c:manualLayout>
      </c:layout>
      <c:overlay val="0"/>
      <c:txPr>
        <a:bodyPr/>
        <a:lstStyle/>
        <a:p>
          <a:pPr>
            <a:defRPr sz="700"/>
          </a:pPr>
          <a:endParaRPr lang="es-GT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8"/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 b="1">
                      <a:solidFill>
                        <a:srgbClr val="003366"/>
                      </a:solidFill>
                    </a:defRPr>
                  </a:pPr>
                  <a:endParaRPr lang="es-G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>
                    <a:solidFill>
                      <a:srgbClr val="003366"/>
                    </a:solidFill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'CASOS PROYECTADOS'!$B$5:$J$5</c:f>
              <c:strCache>
                <c:ptCount val="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</c:strCache>
            </c:strRef>
          </c:cat>
          <c:val>
            <c:numRef>
              <c:f>'CASOS PROYECTADOS'!$B$6:$J$6</c:f>
              <c:numCache>
                <c:formatCode>General</c:formatCode>
                <c:ptCount val="9"/>
                <c:pt idx="0">
                  <c:v>293</c:v>
                </c:pt>
                <c:pt idx="1">
                  <c:v>305</c:v>
                </c:pt>
                <c:pt idx="2">
                  <c:v>374</c:v>
                </c:pt>
                <c:pt idx="3">
                  <c:v>306</c:v>
                </c:pt>
                <c:pt idx="4">
                  <c:v>379</c:v>
                </c:pt>
                <c:pt idx="5">
                  <c:v>385</c:v>
                </c:pt>
                <c:pt idx="6">
                  <c:v>420</c:v>
                </c:pt>
                <c:pt idx="7">
                  <c:v>441</c:v>
                </c:pt>
                <c:pt idx="8">
                  <c:v>377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4452648"/>
        <c:axId val="194447160"/>
      </c:barChart>
      <c:catAx>
        <c:axId val="194452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</a:defRPr>
            </a:pPr>
            <a:endParaRPr lang="es-GT"/>
          </a:p>
        </c:txPr>
        <c:crossAx val="194447160"/>
        <c:crosses val="autoZero"/>
        <c:auto val="1"/>
        <c:lblAlgn val="ctr"/>
        <c:lblOffset val="100"/>
        <c:noMultiLvlLbl val="0"/>
      </c:catAx>
      <c:valAx>
        <c:axId val="1944471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</a:defRPr>
            </a:pPr>
            <a:endParaRPr lang="es-GT"/>
          </a:p>
        </c:txPr>
        <c:crossAx val="1944526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Cambria" panose="02040503050406030204" pitchFamily="18" charset="0"/>
        </a:defRPr>
      </a:pPr>
      <a:endParaRPr lang="es-GT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8"/>
              <c:spPr>
                <a:solidFill>
                  <a:srgbClr val="FFFFFF"/>
                </a:solidFill>
              </c:spPr>
              <c:txPr>
                <a:bodyPr/>
                <a:lstStyle/>
                <a:p>
                  <a:pPr>
                    <a:defRPr b="1">
                      <a:solidFill>
                        <a:srgbClr val="003366"/>
                      </a:solidFill>
                    </a:defRPr>
                  </a:pPr>
                  <a:endParaRPr lang="es-G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FF"/>
              </a:solidFill>
            </c:spPr>
            <c:txPr>
              <a:bodyPr/>
              <a:lstStyle/>
              <a:p>
                <a:pPr>
                  <a:defRPr>
                    <a:solidFill>
                      <a:srgbClr val="003366"/>
                    </a:solidFill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NOVACION!$B$4:$J$4</c:f>
              <c:strCache>
                <c:ptCount val="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</c:strCache>
            </c:strRef>
          </c:cat>
          <c:val>
            <c:numRef>
              <c:f>NOVACION!$B$5:$J$5</c:f>
              <c:numCache>
                <c:formatCode>General</c:formatCode>
                <c:ptCount val="9"/>
                <c:pt idx="0">
                  <c:v>4</c:v>
                </c:pt>
                <c:pt idx="1">
                  <c:v>3</c:v>
                </c:pt>
                <c:pt idx="2">
                  <c:v>13</c:v>
                </c:pt>
                <c:pt idx="3">
                  <c:v>11</c:v>
                </c:pt>
                <c:pt idx="4">
                  <c:v>19</c:v>
                </c:pt>
                <c:pt idx="5">
                  <c:v>3</c:v>
                </c:pt>
                <c:pt idx="6">
                  <c:v>6</c:v>
                </c:pt>
                <c:pt idx="7">
                  <c:v>10</c:v>
                </c:pt>
                <c:pt idx="8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4449512"/>
        <c:axId val="194453040"/>
      </c:barChart>
      <c:catAx>
        <c:axId val="194449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</a:defRPr>
            </a:pPr>
            <a:endParaRPr lang="es-GT"/>
          </a:p>
        </c:txPr>
        <c:crossAx val="194453040"/>
        <c:crosses val="autoZero"/>
        <c:auto val="1"/>
        <c:lblAlgn val="ctr"/>
        <c:lblOffset val="100"/>
        <c:noMultiLvlLbl val="0"/>
      </c:catAx>
      <c:valAx>
        <c:axId val="1944530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</a:defRPr>
            </a:pPr>
            <a:endParaRPr lang="es-GT"/>
          </a:p>
        </c:txPr>
        <c:crossAx val="1944495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Cambria" panose="02040503050406030204" pitchFamily="18" charset="0"/>
        </a:defRPr>
      </a:pPr>
      <a:endParaRPr lang="es-GT"/>
    </a:p>
  </c:tx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0.02217</cdr:y>
    </cdr:from>
    <cdr:to>
      <cdr:x>1</cdr:x>
      <cdr:y>0.24316</cdr:y>
    </cdr:to>
    <cdr:sp macro="" textlink="">
      <cdr:nvSpPr>
        <cdr:cNvPr id="3" name="1 CuadroTexto"/>
        <cdr:cNvSpPr txBox="1"/>
      </cdr:nvSpPr>
      <cdr:spPr>
        <a:xfrm xmlns:a="http://schemas.openxmlformats.org/drawingml/2006/main">
          <a:off x="0" y="92567"/>
          <a:ext cx="8972551" cy="9226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s-GT" sz="1600" b="1"/>
            <a:t>PORCENTAJE</a:t>
          </a:r>
          <a:r>
            <a:rPr lang="es-GT" sz="1600" b="1" baseline="0"/>
            <a:t> DE AVANCE POR PROYECTO EN PROPIEDAD HORIZONTAL</a:t>
          </a:r>
        </a:p>
        <a:p xmlns:a="http://schemas.openxmlformats.org/drawingml/2006/main">
          <a:pPr algn="ctr"/>
          <a:r>
            <a:rPr lang="es-GT" sz="1200" baseline="0"/>
            <a:t>Edificios en Ejecución a  septiembre 2017 - Elegibles</a:t>
          </a:r>
          <a:endParaRPr lang="es-GT" sz="1200"/>
        </a:p>
      </cdr:txBody>
    </cdr:sp>
  </cdr:relSizeAnchor>
  <cdr:relSizeAnchor xmlns:cdr="http://schemas.openxmlformats.org/drawingml/2006/chartDrawing">
    <cdr:from>
      <cdr:x>0</cdr:x>
      <cdr:y>0.02217</cdr:y>
    </cdr:from>
    <cdr:to>
      <cdr:x>1</cdr:x>
      <cdr:y>0.24316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0" y="92567"/>
          <a:ext cx="8972551" cy="9226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s-GT" sz="1600" b="1"/>
            <a:t>PORCENTAJE</a:t>
          </a:r>
          <a:r>
            <a:rPr lang="es-GT" sz="1600" b="1" baseline="0"/>
            <a:t> DE AVANCE POR PROYECTO EN PROPIEDAD HORIZONTAL</a:t>
          </a:r>
        </a:p>
        <a:p xmlns:a="http://schemas.openxmlformats.org/drawingml/2006/main">
          <a:pPr algn="ctr"/>
          <a:endParaRPr lang="es-GT" sz="12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0.33846</cdr:x>
      <cdr:y>0.21569</cdr:y>
    </cdr:from>
    <cdr:to>
      <cdr:x>0.47292</cdr:x>
      <cdr:y>0.29412</cdr:y>
    </cdr:to>
    <cdr:sp macro="" textlink="">
      <cdr:nvSpPr>
        <cdr:cNvPr id="2" name="1 CuadroTexto"/>
        <cdr:cNvSpPr txBox="1"/>
      </cdr:nvSpPr>
      <cdr:spPr>
        <a:xfrm xmlns:a="http://schemas.openxmlformats.org/drawingml/2006/main" flipH="1">
          <a:off x="1584218" y="792110"/>
          <a:ext cx="629353" cy="288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GT" sz="1100" dirty="0"/>
            <a:t>100%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0.2136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0" y="0"/>
          <a:ext cx="5362584" cy="585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s-GT" sz="900" b="0" baseline="0">
              <a:latin typeface="Calibri"/>
            </a:rPr>
            <a:t>PORCENTAJE DE AVANCE EN PROPIEDAD HORIZONTAL </a:t>
          </a:r>
          <a:endParaRPr lang="es-GT" sz="1000" b="0" baseline="0"/>
        </a:p>
        <a:p xmlns:a="http://schemas.openxmlformats.org/drawingml/2006/main">
          <a:pPr algn="ctr"/>
          <a:r>
            <a:rPr lang="es-GT" sz="1200" b="1" baseline="0">
              <a:latin typeface="Calibri"/>
            </a:rPr>
            <a:t>REFUGIO DE SAN RAFAEL 5</a:t>
          </a:r>
          <a:endParaRPr lang="es-GT" sz="1400" b="1" baseline="0"/>
        </a:p>
        <a:p xmlns:a="http://schemas.openxmlformats.org/drawingml/2006/main">
          <a:pPr algn="ctr"/>
          <a:r>
            <a:rPr lang="es-GT" sz="1100" b="0" baseline="0"/>
            <a:t>Edificios en Ejecucion a septiembre 2017- elegible</a:t>
          </a:r>
          <a:endParaRPr lang="es-GT" sz="1100" b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0.2231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0" y="0"/>
          <a:ext cx="4572000" cy="6120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s-GT" sz="800" b="0" baseline="0">
              <a:latin typeface="Calibri"/>
            </a:rPr>
            <a:t>PORCENTAJE DE AVANCE EN PROPIEDAD HORIZONTAL </a:t>
          </a:r>
          <a:endParaRPr lang="es-GT" sz="900" b="0" baseline="0"/>
        </a:p>
        <a:p xmlns:a="http://schemas.openxmlformats.org/drawingml/2006/main">
          <a:pPr algn="ctr"/>
          <a:r>
            <a:rPr lang="es-GT" sz="1100" b="1" baseline="0">
              <a:latin typeface="Calibri"/>
            </a:rPr>
            <a:t>PROYECTO MARISCAL UNO UNO</a:t>
          </a:r>
          <a:endParaRPr lang="es-GT" sz="1200" b="1" baseline="0"/>
        </a:p>
        <a:p xmlns:a="http://schemas.openxmlformats.org/drawingml/2006/main">
          <a:pPr algn="ctr"/>
          <a:r>
            <a:rPr lang="es-GT" sz="1050" b="0" baseline="0"/>
            <a:t>Edificios en Ejecucion a septiembre 2017- Elegible</a:t>
          </a:r>
          <a:endParaRPr lang="es-GT" sz="1050" b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0.00646</cdr:x>
      <cdr:y>0.02934</cdr:y>
    </cdr:from>
    <cdr:to>
      <cdr:x>0.99515</cdr:x>
      <cdr:y>0.13097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47625" y="135539"/>
          <a:ext cx="7286626" cy="4694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s-GT" sz="1600" b="1"/>
            <a:t>PORCENTAJE</a:t>
          </a:r>
          <a:r>
            <a:rPr lang="es-GT" sz="1600" b="1" baseline="0"/>
            <a:t> DE AVANCE POR PROYECTO EN PROPIEDAD HORIZONTAL</a:t>
          </a:r>
        </a:p>
        <a:p xmlns:a="http://schemas.openxmlformats.org/drawingml/2006/main">
          <a:pPr algn="ctr"/>
          <a:r>
            <a:rPr lang="es-GT" sz="1600" b="0" baseline="0"/>
            <a:t>Edificios en Ejecucion a septiembre 2017- En Revisión</a:t>
          </a:r>
          <a:endParaRPr lang="es-GT" sz="1600" b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0.2231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0" y="0"/>
          <a:ext cx="4895850" cy="6119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s-GT" sz="800" b="0" baseline="0" dirty="0">
              <a:latin typeface="Calibri"/>
            </a:rPr>
            <a:t>PORCENTAJE DE AVANCE EN PROPIEDAD HORIZONTAL </a:t>
          </a:r>
          <a:endParaRPr lang="es-GT" sz="900" b="0" baseline="0" dirty="0"/>
        </a:p>
        <a:p xmlns:a="http://schemas.openxmlformats.org/drawingml/2006/main">
          <a:pPr algn="ctr"/>
          <a:r>
            <a:rPr lang="es-GT" sz="1100" b="1" baseline="0" dirty="0">
              <a:latin typeface="Calibri"/>
            </a:rPr>
            <a:t>PROYECTO GÉNESIS URBANA</a:t>
          </a:r>
          <a:endParaRPr lang="es-GT" sz="1200" b="1" baseline="0" dirty="0"/>
        </a:p>
        <a:p xmlns:a="http://schemas.openxmlformats.org/drawingml/2006/main">
          <a:pPr algn="ctr"/>
          <a:r>
            <a:rPr lang="es-GT" sz="1050" b="0" baseline="0" dirty="0"/>
            <a:t>Edificios en </a:t>
          </a:r>
          <a:r>
            <a:rPr lang="es-GT" sz="1050" b="0" baseline="0" dirty="0" smtClean="0"/>
            <a:t>Ejecución </a:t>
          </a:r>
          <a:r>
            <a:rPr lang="es-GT" sz="1050" b="0" baseline="0" dirty="0"/>
            <a:t>a </a:t>
          </a:r>
          <a:r>
            <a:rPr lang="es-GT" sz="1050" b="0" baseline="0" dirty="0" smtClean="0"/>
            <a:t>septiembre </a:t>
          </a:r>
          <a:r>
            <a:rPr lang="es-GT" sz="1050" b="0" baseline="0" dirty="0"/>
            <a:t>2017- En Revisión</a:t>
          </a:r>
          <a:endParaRPr lang="es-GT" sz="1050" b="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0.23822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0" y="0"/>
          <a:ext cx="5065715" cy="6534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s-GT" sz="900" b="0" baseline="0">
              <a:latin typeface="Calibri"/>
            </a:rPr>
            <a:t>PORCENTAJE DE AVANCE EN PROPIEDAD HORIZONTAL </a:t>
          </a:r>
          <a:endParaRPr lang="es-GT" sz="1000" b="0" baseline="0"/>
        </a:p>
        <a:p xmlns:a="http://schemas.openxmlformats.org/drawingml/2006/main">
          <a:pPr algn="ctr"/>
          <a:r>
            <a:rPr lang="es-GT" sz="1200" b="1" baseline="0">
              <a:latin typeface="Calibri"/>
            </a:rPr>
            <a:t>PROYECTO COMPLEJO HABITACIONAL PARQUE ONCE (11)</a:t>
          </a:r>
          <a:endParaRPr lang="es-GT" sz="1400" b="1" baseline="0"/>
        </a:p>
        <a:p xmlns:a="http://schemas.openxmlformats.org/drawingml/2006/main">
          <a:pPr algn="ctr"/>
          <a:r>
            <a:rPr lang="es-GT" sz="1000" b="0" baseline="0"/>
            <a:t>Edificios en Ejecucion a septiembre 2017- En Revisión</a:t>
          </a:r>
          <a:endParaRPr lang="es-GT" sz="1000" b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6888" cy="463550"/>
          </a:xfrm>
          <a:prstGeom prst="rect">
            <a:avLst/>
          </a:prstGeom>
        </p:spPr>
        <p:txBody>
          <a:bodyPr vert="horz" lIns="85108" tIns="42551" rIns="85108" bIns="42551" rtlCol="0"/>
          <a:lstStyle>
            <a:lvl1pPr algn="l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1925" y="0"/>
            <a:ext cx="3036888" cy="463550"/>
          </a:xfrm>
          <a:prstGeom prst="rect">
            <a:avLst/>
          </a:prstGeom>
        </p:spPr>
        <p:txBody>
          <a:bodyPr vert="horz" lIns="85108" tIns="42551" rIns="85108" bIns="42551" rtlCol="0"/>
          <a:lstStyle>
            <a:lvl1pPr algn="r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fld id="{2D1EB610-E039-4ACB-9B84-26AD153742E8}" type="datetimeFigureOut">
              <a:rPr lang="es-GT"/>
              <a:pPr>
                <a:defRPr/>
              </a:pPr>
              <a:t>09/10/2017</a:t>
            </a:fld>
            <a:endParaRPr lang="es-GT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1738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5108" tIns="42551" rIns="85108" bIns="42551" rtlCol="0" anchor="ctr"/>
          <a:lstStyle/>
          <a:p>
            <a:pPr lvl="0"/>
            <a:endParaRPr lang="es-GT" noProof="0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675" y="4414838"/>
            <a:ext cx="5607050" cy="4183062"/>
          </a:xfrm>
          <a:prstGeom prst="rect">
            <a:avLst/>
          </a:prstGeom>
        </p:spPr>
        <p:txBody>
          <a:bodyPr vert="horz" lIns="85108" tIns="42551" rIns="85108" bIns="42551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GT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31263"/>
            <a:ext cx="3036888" cy="463550"/>
          </a:xfrm>
          <a:prstGeom prst="rect">
            <a:avLst/>
          </a:prstGeom>
        </p:spPr>
        <p:txBody>
          <a:bodyPr vert="horz" lIns="85108" tIns="42551" rIns="85108" bIns="42551" rtlCol="0" anchor="b"/>
          <a:lstStyle>
            <a:lvl1pPr algn="l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1925" y="8831263"/>
            <a:ext cx="3036888" cy="463550"/>
          </a:xfrm>
          <a:prstGeom prst="rect">
            <a:avLst/>
          </a:prstGeom>
        </p:spPr>
        <p:txBody>
          <a:bodyPr vert="horz" wrap="square" lIns="85108" tIns="42551" rIns="85108" bIns="4255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 smtClean="0"/>
            </a:lvl1pPr>
          </a:lstStyle>
          <a:p>
            <a:pPr>
              <a:defRPr/>
            </a:pPr>
            <a:fld id="{78AF3036-36CA-48B9-A01B-BB9F94FEBE31}" type="slidenum">
              <a:rPr lang="es-GT" altLang="es-GT"/>
              <a:pPr>
                <a:defRPr/>
              </a:pPr>
              <a:t>‹Nº›</a:t>
            </a:fld>
            <a:endParaRPr lang="es-GT" altLang="es-GT"/>
          </a:p>
        </p:txBody>
      </p:sp>
    </p:spTree>
    <p:extLst>
      <p:ext uri="{BB962C8B-B14F-4D97-AF65-F5344CB8AC3E}">
        <p14:creationId xmlns:p14="http://schemas.microsoft.com/office/powerpoint/2010/main" val="42812379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GT" altLang="es-GT" smtClean="0"/>
          </a:p>
        </p:txBody>
      </p:sp>
      <p:sp>
        <p:nvSpPr>
          <p:cNvPr id="337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A4C244-AD33-4B3A-AD70-DF567A778894}" type="slidenum">
              <a:rPr lang="es-GT" altLang="es-GT"/>
              <a:pPr/>
              <a:t>2</a:t>
            </a:fld>
            <a:endParaRPr lang="es-GT" altLang="es-GT"/>
          </a:p>
        </p:txBody>
      </p:sp>
    </p:spTree>
    <p:extLst>
      <p:ext uri="{BB962C8B-B14F-4D97-AF65-F5344CB8AC3E}">
        <p14:creationId xmlns:p14="http://schemas.microsoft.com/office/powerpoint/2010/main" val="2798793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GT" altLang="es-GT" dirty="0" smtClean="0"/>
          </a:p>
        </p:txBody>
      </p:sp>
      <p:sp>
        <p:nvSpPr>
          <p:cNvPr id="3584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ABF02A-664D-4B4C-B43B-43A60397E401}" type="slidenum">
              <a:rPr lang="es-GT" altLang="es-GT">
                <a:latin typeface="Tahoma" pitchFamily="34" charset="0"/>
              </a:rPr>
              <a:pPr/>
              <a:t>14</a:t>
            </a:fld>
            <a:endParaRPr lang="es-GT" altLang="es-GT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397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GT" altLang="es-GT" smtClean="0"/>
          </a:p>
        </p:txBody>
      </p:sp>
      <p:sp>
        <p:nvSpPr>
          <p:cNvPr id="102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6E6FB3-F4F8-4889-95E6-105AA88396F3}" type="slidenum">
              <a:rPr lang="es-GT" altLang="es-GT" smtClean="0"/>
              <a:pPr/>
              <a:t>22</a:t>
            </a:fld>
            <a:endParaRPr lang="es-GT" altLang="es-GT" smtClean="0"/>
          </a:p>
        </p:txBody>
      </p:sp>
    </p:spTree>
    <p:extLst>
      <p:ext uri="{BB962C8B-B14F-4D97-AF65-F5344CB8AC3E}">
        <p14:creationId xmlns:p14="http://schemas.microsoft.com/office/powerpoint/2010/main" val="2420103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GT" altLang="es-GT" smtClean="0"/>
          </a:p>
        </p:txBody>
      </p:sp>
      <p:sp>
        <p:nvSpPr>
          <p:cNvPr id="112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70BB460-D130-4F52-9493-21D533A8ECF3}" type="slidenum">
              <a:rPr lang="es-GT" altLang="es-GT" smtClean="0"/>
              <a:pPr/>
              <a:t>24</a:t>
            </a:fld>
            <a:endParaRPr lang="es-GT" altLang="es-GT" smtClean="0"/>
          </a:p>
        </p:txBody>
      </p:sp>
    </p:spTree>
    <p:extLst>
      <p:ext uri="{BB962C8B-B14F-4D97-AF65-F5344CB8AC3E}">
        <p14:creationId xmlns:p14="http://schemas.microsoft.com/office/powerpoint/2010/main" val="1337695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GT" altLang="es-GT" smtClean="0"/>
          </a:p>
        </p:txBody>
      </p:sp>
      <p:sp>
        <p:nvSpPr>
          <p:cNvPr id="3584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ABF02A-664D-4B4C-B43B-43A60397E401}" type="slidenum">
              <a:rPr lang="es-GT" altLang="es-GT">
                <a:latin typeface="Tahoma" pitchFamily="34" charset="0"/>
              </a:rPr>
              <a:pPr/>
              <a:t>6</a:t>
            </a:fld>
            <a:endParaRPr lang="es-GT" altLang="es-GT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397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GT" altLang="es-GT" smtClean="0"/>
          </a:p>
        </p:txBody>
      </p:sp>
      <p:sp>
        <p:nvSpPr>
          <p:cNvPr id="3584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ABF02A-664D-4B4C-B43B-43A60397E401}" type="slidenum">
              <a:rPr lang="es-GT" altLang="es-GT">
                <a:latin typeface="Tahoma" pitchFamily="34" charset="0"/>
              </a:rPr>
              <a:pPr/>
              <a:t>7</a:t>
            </a:fld>
            <a:endParaRPr lang="es-GT" altLang="es-GT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397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GT" altLang="es-GT" smtClean="0"/>
          </a:p>
        </p:txBody>
      </p:sp>
      <p:sp>
        <p:nvSpPr>
          <p:cNvPr id="3584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ABF02A-664D-4B4C-B43B-43A60397E401}" type="slidenum">
              <a:rPr lang="es-GT" altLang="es-GT">
                <a:latin typeface="Tahoma" pitchFamily="34" charset="0"/>
              </a:rPr>
              <a:pPr/>
              <a:t>8</a:t>
            </a:fld>
            <a:endParaRPr lang="es-GT" altLang="es-GT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397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GT" altLang="es-GT" smtClean="0"/>
          </a:p>
        </p:txBody>
      </p:sp>
      <p:sp>
        <p:nvSpPr>
          <p:cNvPr id="3584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ABF02A-664D-4B4C-B43B-43A60397E401}" type="slidenum">
              <a:rPr lang="es-GT" altLang="es-GT">
                <a:latin typeface="Tahoma" pitchFamily="34" charset="0"/>
              </a:rPr>
              <a:pPr/>
              <a:t>9</a:t>
            </a:fld>
            <a:endParaRPr lang="es-GT" altLang="es-GT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397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GT" altLang="es-GT" smtClean="0"/>
          </a:p>
        </p:txBody>
      </p:sp>
      <p:sp>
        <p:nvSpPr>
          <p:cNvPr id="3584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ABF02A-664D-4B4C-B43B-43A60397E401}" type="slidenum">
              <a:rPr lang="es-GT" altLang="es-GT">
                <a:latin typeface="Tahoma" pitchFamily="34" charset="0"/>
              </a:rPr>
              <a:pPr/>
              <a:t>10</a:t>
            </a:fld>
            <a:endParaRPr lang="es-GT" altLang="es-GT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397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GT" altLang="es-GT" smtClean="0"/>
          </a:p>
        </p:txBody>
      </p:sp>
      <p:sp>
        <p:nvSpPr>
          <p:cNvPr id="3584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ABF02A-664D-4B4C-B43B-43A60397E401}" type="slidenum">
              <a:rPr lang="es-GT" altLang="es-GT">
                <a:latin typeface="Tahoma" pitchFamily="34" charset="0"/>
              </a:rPr>
              <a:pPr/>
              <a:t>11</a:t>
            </a:fld>
            <a:endParaRPr lang="es-GT" altLang="es-GT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397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GT" altLang="es-GT" smtClean="0"/>
          </a:p>
        </p:txBody>
      </p:sp>
      <p:sp>
        <p:nvSpPr>
          <p:cNvPr id="3584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ABF02A-664D-4B4C-B43B-43A60397E401}" type="slidenum">
              <a:rPr lang="es-GT" altLang="es-GT">
                <a:latin typeface="Tahoma" pitchFamily="34" charset="0"/>
              </a:rPr>
              <a:pPr/>
              <a:t>12</a:t>
            </a:fld>
            <a:endParaRPr lang="es-GT" altLang="es-GT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397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GT" altLang="es-GT" smtClean="0"/>
          </a:p>
        </p:txBody>
      </p:sp>
      <p:sp>
        <p:nvSpPr>
          <p:cNvPr id="3584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ABF02A-664D-4B4C-B43B-43A60397E401}" type="slidenum">
              <a:rPr lang="es-GT" altLang="es-GT">
                <a:latin typeface="Tahoma" pitchFamily="34" charset="0"/>
              </a:rPr>
              <a:pPr/>
              <a:t>13</a:t>
            </a:fld>
            <a:endParaRPr lang="es-GT" altLang="es-GT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397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G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12080-4C03-480F-BFC7-31C681749B64}" type="slidenum">
              <a:rPr lang="es-ES" altLang="es-GT"/>
              <a:pPr>
                <a:defRPr/>
              </a:pPr>
              <a:t>‹Nº›</a:t>
            </a:fld>
            <a:endParaRPr lang="es-ES" altLang="es-GT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8AD08-91A6-4284-A29A-3EA245621B3B}" type="slidenum">
              <a:rPr lang="es-ES" altLang="es-GT"/>
              <a:pPr>
                <a:defRPr/>
              </a:pPr>
              <a:t>‹Nº›</a:t>
            </a:fld>
            <a:endParaRPr lang="es-ES" altLang="es-GT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F73B6-3AC5-4E2A-9E41-854DBD77D54B}" type="slidenum">
              <a:rPr lang="es-ES" altLang="es-GT"/>
              <a:pPr>
                <a:defRPr/>
              </a:pPr>
              <a:t>‹Nº›</a:t>
            </a:fld>
            <a:endParaRPr lang="es-ES" altLang="es-GT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AAD66-8844-48D6-BF7D-3DE30FB5A1BC}" type="slidenum">
              <a:rPr lang="es-ES" altLang="es-GT"/>
              <a:pPr>
                <a:defRPr/>
              </a:pPr>
              <a:t>‹Nº›</a:t>
            </a:fld>
            <a:endParaRPr lang="es-ES" altLang="es-GT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73352-7F0F-4635-8E75-F3BB6AC4B0A7}" type="slidenum">
              <a:rPr lang="es-ES" altLang="es-GT"/>
              <a:pPr>
                <a:defRPr/>
              </a:pPr>
              <a:t>‹Nº›</a:t>
            </a:fld>
            <a:endParaRPr lang="es-ES" altLang="es-GT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2F6A2-CD07-48C2-B658-232CBCC57138}" type="slidenum">
              <a:rPr lang="es-ES" altLang="es-GT"/>
              <a:pPr>
                <a:defRPr/>
              </a:pPr>
              <a:t>‹Nº›</a:t>
            </a:fld>
            <a:endParaRPr lang="es-ES" altLang="es-GT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ADEBE-3808-409B-81DC-57F5D71BEB79}" type="slidenum">
              <a:rPr lang="es-ES" altLang="es-GT"/>
              <a:pPr>
                <a:defRPr/>
              </a:pPr>
              <a:t>‹Nº›</a:t>
            </a:fld>
            <a:endParaRPr lang="es-ES" altLang="es-GT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AB9DD-9EF6-4479-83B4-583C2DD2161A}" type="slidenum">
              <a:rPr lang="es-ES" altLang="es-GT"/>
              <a:pPr>
                <a:defRPr/>
              </a:pPr>
              <a:t>‹Nº›</a:t>
            </a:fld>
            <a:endParaRPr lang="es-ES" altLang="es-GT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C6ECF-2217-400C-8DCE-735C11C10020}" type="slidenum">
              <a:rPr lang="es-ES" altLang="es-GT"/>
              <a:pPr>
                <a:defRPr/>
              </a:pPr>
              <a:t>‹Nº›</a:t>
            </a:fld>
            <a:endParaRPr lang="es-ES" altLang="es-GT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B6918-8965-430A-AFF6-1BE82858334B}" type="slidenum">
              <a:rPr lang="es-ES" altLang="es-GT"/>
              <a:pPr>
                <a:defRPr/>
              </a:pPr>
              <a:t>‹Nº›</a:t>
            </a:fld>
            <a:endParaRPr lang="es-ES" altLang="es-GT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93230-3499-4BA0-A710-0F33A3FB1F1E}" type="slidenum">
              <a:rPr lang="es-ES" altLang="es-GT"/>
              <a:pPr>
                <a:defRPr/>
              </a:pPr>
              <a:t>‹Nº›</a:t>
            </a:fld>
            <a:endParaRPr lang="es-ES" altLang="es-GT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GT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A1D99-39BA-48D0-A2FA-0575D653AB26}" type="slidenum">
              <a:rPr lang="es-ES" altLang="es-GT"/>
              <a:pPr>
                <a:defRPr/>
              </a:pPr>
              <a:t>‹Nº›</a:t>
            </a:fld>
            <a:endParaRPr lang="es-ES" altLang="es-GT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GT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GT" smtClean="0"/>
              <a:t>Haga clic para modificar el estilo de texto del patrón</a:t>
            </a:r>
          </a:p>
          <a:p>
            <a:pPr lvl="1"/>
            <a:r>
              <a:rPr lang="es-ES" altLang="es-GT" smtClean="0"/>
              <a:t>Segundo nivel</a:t>
            </a:r>
          </a:p>
          <a:p>
            <a:pPr lvl="2"/>
            <a:r>
              <a:rPr lang="es-ES" altLang="es-GT" smtClean="0"/>
              <a:t>Tercer nivel</a:t>
            </a:r>
          </a:p>
          <a:p>
            <a:pPr lvl="3"/>
            <a:r>
              <a:rPr lang="es-ES" altLang="es-GT" smtClean="0"/>
              <a:t>Cuarto nivel</a:t>
            </a:r>
          </a:p>
          <a:p>
            <a:pPr lvl="4"/>
            <a:r>
              <a:rPr lang="es-ES" altLang="es-GT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3C2ACE4A-CAF1-40D0-8527-EF91BE1E3D16}" type="slidenum">
              <a:rPr lang="es-ES" altLang="es-GT"/>
              <a:pPr>
                <a:defRPr/>
              </a:pPr>
              <a:t>‹Nº›</a:t>
            </a:fld>
            <a:endParaRPr lang="es-ES" altLang="es-G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611560" y="1628800"/>
            <a:ext cx="7920880" cy="2664296"/>
          </a:xfrm>
          <a:prstGeom prst="rect">
            <a:avLst/>
          </a:prstGeom>
          <a:ln w="762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3d extrusionH="57150">
              <a:bevelT w="38100" h="38100" prst="relaxedInset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400" b="1" i="1" kern="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ACTIVIDADES DESARROLLADAS POR:</a:t>
            </a:r>
            <a:br>
              <a:rPr lang="es-ES" sz="2400" b="1" i="1" kern="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es-ES" sz="2400" b="1" i="1" kern="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es-ES" sz="2400" b="1" i="1" kern="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es-ES" sz="2400" b="1" i="1" kern="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DEPARTAMENTO DE</a:t>
            </a:r>
          </a:p>
          <a:p>
            <a:pPr>
              <a:defRPr/>
            </a:pPr>
            <a:r>
              <a:rPr lang="es-419" sz="2800" b="1" i="1" kern="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ANÁLISIS INMOBILIARIO</a:t>
            </a:r>
            <a:r>
              <a:rPr lang="es-GT" sz="2400" b="1" i="1" kern="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es-GT" sz="2400" b="1" i="1" kern="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es-GT" sz="2400" b="1" i="1" kern="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es-GT" sz="2400" b="1" i="1" kern="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es-GT" sz="2400" b="1" i="1" kern="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MES DE SEPTIEMBRE DE 2017</a:t>
            </a:r>
            <a:endParaRPr lang="es-ES" sz="2400" b="1" i="1" kern="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" name="5 CuadroTexto"/>
          <p:cNvSpPr txBox="1">
            <a:spLocks noChangeArrowheads="1"/>
          </p:cNvSpPr>
          <p:nvPr/>
        </p:nvSpPr>
        <p:spPr bwMode="auto">
          <a:xfrm>
            <a:off x="395288" y="180300"/>
            <a:ext cx="8286750" cy="368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GT" altLang="es-GT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Municipio de Mixco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39750" y="6102350"/>
            <a:ext cx="2171700" cy="447675"/>
            <a:chOff x="539750" y="6102350"/>
            <a:chExt cx="2171700" cy="447675"/>
          </a:xfrm>
        </p:grpSpPr>
        <p:sp>
          <p:nvSpPr>
            <p:cNvPr id="17" name="Rectángulo 8"/>
            <p:cNvSpPr/>
            <p:nvPr/>
          </p:nvSpPr>
          <p:spPr>
            <a:xfrm>
              <a:off x="539750" y="6143625"/>
              <a:ext cx="144463" cy="14446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GT"/>
            </a:p>
          </p:txBody>
        </p:sp>
        <p:sp>
          <p:nvSpPr>
            <p:cNvPr id="18" name="Rectángulo 10"/>
            <p:cNvSpPr/>
            <p:nvPr/>
          </p:nvSpPr>
          <p:spPr>
            <a:xfrm>
              <a:off x="539750" y="6369050"/>
              <a:ext cx="144463" cy="1444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dirty="0" smtClean="0">
                  <a:solidFill>
                    <a:schemeClr val="tx1"/>
                  </a:solidFill>
                </a:rPr>
                <a:t>x</a:t>
              </a:r>
              <a:endParaRPr lang="es-GT" dirty="0">
                <a:solidFill>
                  <a:schemeClr val="tx1"/>
                </a:solidFill>
              </a:endParaRPr>
            </a:p>
          </p:txBody>
        </p:sp>
        <p:sp>
          <p:nvSpPr>
            <p:cNvPr id="19" name="Rectángulo 1"/>
            <p:cNvSpPr>
              <a:spLocks noChangeArrowheads="1"/>
            </p:cNvSpPr>
            <p:nvPr/>
          </p:nvSpPr>
          <p:spPr bwMode="auto">
            <a:xfrm>
              <a:off x="693738" y="6102350"/>
              <a:ext cx="13716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GT" sz="800" dirty="0"/>
                <a:t>Documentación Completa</a:t>
              </a:r>
              <a:endParaRPr lang="es-GT" altLang="es-GT" sz="800" dirty="0"/>
            </a:p>
          </p:txBody>
        </p:sp>
        <p:sp>
          <p:nvSpPr>
            <p:cNvPr id="20" name="Rectángulo 2"/>
            <p:cNvSpPr>
              <a:spLocks noChangeArrowheads="1"/>
            </p:cNvSpPr>
            <p:nvPr/>
          </p:nvSpPr>
          <p:spPr bwMode="auto">
            <a:xfrm>
              <a:off x="693738" y="6334125"/>
              <a:ext cx="201771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GT" sz="800" dirty="0"/>
                <a:t>Documentación Pendiente de Presentar</a:t>
              </a:r>
              <a:endParaRPr lang="es-GT" altLang="es-GT" sz="800" dirty="0"/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331651"/>
              </p:ext>
            </p:extLst>
          </p:nvPr>
        </p:nvGraphicFramePr>
        <p:xfrm>
          <a:off x="179388" y="705415"/>
          <a:ext cx="8785220" cy="2775001"/>
        </p:xfrm>
        <a:graphic>
          <a:graphicData uri="http://schemas.openxmlformats.org/drawingml/2006/table">
            <a:tbl>
              <a:tblPr/>
              <a:tblGrid>
                <a:gridCol w="360052"/>
                <a:gridCol w="1520837"/>
                <a:gridCol w="1230705"/>
                <a:gridCol w="464417"/>
                <a:gridCol w="464417"/>
                <a:gridCol w="1029457"/>
                <a:gridCol w="618907"/>
                <a:gridCol w="576080"/>
                <a:gridCol w="864120"/>
                <a:gridCol w="276732"/>
                <a:gridCol w="363026"/>
                <a:gridCol w="363026"/>
                <a:gridCol w="290420"/>
                <a:gridCol w="363024"/>
              </a:tblGrid>
              <a:tr h="41057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No.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PROYECTO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UBICACIÓN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No.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No.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PROMOTOR  Y REPRESENTANTE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AREA   CONSTRUCCION m2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AREA 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TIPO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Lic. Municipal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Exp. Jurídico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Exp. Lavado        de Dinero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Exp. Técnico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Información       del Agua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</a:tr>
              <a:tr h="301423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VIVIENDAS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APTOS.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TERRENO m2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DE REGIMEN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7186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Vistas de la Floresta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Boulevard </a:t>
                      </a:r>
                      <a:r>
                        <a:rPr lang="es-GT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Tulam</a:t>
                      </a:r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GT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Tzu</a:t>
                      </a:r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24-96 Condominio </a:t>
                      </a:r>
                      <a:r>
                        <a:rPr lang="es-GT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Jardínes</a:t>
                      </a:r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 la Floresta, Zona 4, Mixco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144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Construcciones Modernas S.A.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Pendiente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Pendiente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Propiedad Horizontal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 dirty="0">
                          <a:solidFill>
                            <a:srgbClr val="16365C"/>
                          </a:solidFill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>
                          <a:solidFill>
                            <a:srgbClr val="16365C"/>
                          </a:solidFill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>
                          <a:solidFill>
                            <a:srgbClr val="16365C"/>
                          </a:solidFill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25148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Giacomo </a:t>
                      </a:r>
                      <a:r>
                        <a:rPr lang="es-GT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Lothar</a:t>
                      </a:r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GT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Bilz</a:t>
                      </a:r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Menéndez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404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Condominio</a:t>
                      </a:r>
                      <a:r>
                        <a:rPr lang="es-ES" sz="105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Villas  Valencia</a:t>
                      </a:r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 calle 5-84 zona 10 San José la Comunidad 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143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G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Negocios Empresariales</a:t>
                      </a:r>
                      <a:r>
                        <a:rPr lang="es-ES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S.A.</a:t>
                      </a:r>
                    </a:p>
                    <a:p>
                      <a:pPr algn="ctr" rtl="0" fontAlgn="ctr"/>
                      <a:r>
                        <a:rPr lang="es-ES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Ing. Hugo Bosque 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120.5m2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Condominio 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404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TREO</a:t>
                      </a:r>
                      <a:r>
                        <a:rPr lang="es-ES" sz="105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Apartamentos </a:t>
                      </a:r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calle A 29-81</a:t>
                      </a:r>
                      <a:r>
                        <a:rPr lang="es-E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zona 4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G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96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TREO Apartamentos</a:t>
                      </a:r>
                      <a:r>
                        <a:rPr lang="es-ES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S.A.</a:t>
                      </a:r>
                    </a:p>
                    <a:p>
                      <a:pPr algn="ctr" rtl="0" fontAlgn="ctr"/>
                      <a:r>
                        <a:rPr lang="es-ES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Germán Haroldo Molina Tejada</a:t>
                      </a:r>
                      <a:endParaRPr lang="es-G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81.20m2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Propiedad</a:t>
                      </a:r>
                      <a:r>
                        <a:rPr lang="es-ES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horizontal 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  <a:endParaRPr lang="es-GT" sz="105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  <a:endParaRPr lang="es-GT" sz="105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  <a:endParaRPr lang="es-GT" sz="105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  <a:endParaRPr lang="es-GT" sz="105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  <a:endParaRPr lang="es-GT" sz="105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16758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Vistas del Naranjo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7a Calle o Boulevard San Nicolás 17-00 Zona 4 de Mixco, Colonia El Naranjo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148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Vistas del Naranjo S. A.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124.07m2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122.50m2</a:t>
                      </a:r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Copropiedad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429431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José Antonio Reyes González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5 CuadroTexto"/>
          <p:cNvSpPr txBox="1">
            <a:spLocks noChangeArrowheads="1"/>
          </p:cNvSpPr>
          <p:nvPr/>
        </p:nvSpPr>
        <p:spPr bwMode="auto">
          <a:xfrm>
            <a:off x="425100" y="3573020"/>
            <a:ext cx="828675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GT" altLang="es-GT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Municipio de </a:t>
            </a:r>
            <a:r>
              <a:rPr lang="es-GT" altLang="es-GT" sz="1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Fraijanes</a:t>
            </a:r>
            <a:endParaRPr lang="es-GT" altLang="es-GT" sz="18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578002"/>
              </p:ext>
            </p:extLst>
          </p:nvPr>
        </p:nvGraphicFramePr>
        <p:xfrm>
          <a:off x="179388" y="4005080"/>
          <a:ext cx="8785221" cy="1972135"/>
        </p:xfrm>
        <a:graphic>
          <a:graphicData uri="http://schemas.openxmlformats.org/drawingml/2006/table">
            <a:tbl>
              <a:tblPr/>
              <a:tblGrid>
                <a:gridCol w="360052"/>
                <a:gridCol w="1520837"/>
                <a:gridCol w="1230704"/>
                <a:gridCol w="464417"/>
                <a:gridCol w="464417"/>
                <a:gridCol w="1029458"/>
                <a:gridCol w="546897"/>
                <a:gridCol w="648090"/>
                <a:gridCol w="864120"/>
                <a:gridCol w="288040"/>
                <a:gridCol w="360050"/>
                <a:gridCol w="360050"/>
                <a:gridCol w="288040"/>
                <a:gridCol w="360049"/>
              </a:tblGrid>
              <a:tr h="40281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No.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PROYECTO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UBICACIÓN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No.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No.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PROMOTOR  Y REPRESENTANTE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AREA   CONSTRUCCION m2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AREA 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TIPO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Lic. Municipal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. Jurídico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. Lavado        de Dinero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</a:t>
                      </a:r>
                      <a:r>
                        <a:rPr lang="es-GT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. 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Técnico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Información       del Agua </a:t>
                      </a:r>
                      <a:endParaRPr lang="es-GT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</a:tr>
              <a:tr h="310816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VIVIENDAS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APTOS.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TERRENO m2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DE REGIMEN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41749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Pasaje Español, Torre C y D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Carretera a El Salvador km. 16.5 </a:t>
                      </a:r>
                      <a:r>
                        <a:rPr lang="es-GT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Fraijanes</a:t>
                      </a:r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Guatemala.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Inversiones y Servicios Mercantiles S.A.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75.00  m2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Copropiedad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Propiedad Horizontal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280336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Sra. Alejandra Sosa Fajardo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8033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Villas Capelo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Municipio de </a:t>
                      </a:r>
                      <a:r>
                        <a:rPr lang="es-GT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Fraijanes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297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Desarrollos San José S. A.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197.94m2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160m2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Pendiente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280336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Manuel María </a:t>
                      </a:r>
                      <a:r>
                        <a:rPr lang="es-GT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Callén</a:t>
                      </a:r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Hernández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6987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" name="5 CuadroTexto"/>
          <p:cNvSpPr txBox="1">
            <a:spLocks noChangeArrowheads="1"/>
          </p:cNvSpPr>
          <p:nvPr/>
        </p:nvSpPr>
        <p:spPr bwMode="auto">
          <a:xfrm>
            <a:off x="395288" y="180300"/>
            <a:ext cx="8286750" cy="368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GT" altLang="es-GT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Municipio de Santa Catarina </a:t>
            </a:r>
            <a:r>
              <a:rPr lang="es-GT" altLang="es-GT" sz="1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Pinula</a:t>
            </a:r>
            <a:endParaRPr lang="es-GT" altLang="es-GT" sz="18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39750" y="6102350"/>
            <a:ext cx="2171700" cy="447675"/>
            <a:chOff x="539750" y="6102350"/>
            <a:chExt cx="2171700" cy="447675"/>
          </a:xfrm>
        </p:grpSpPr>
        <p:sp>
          <p:nvSpPr>
            <p:cNvPr id="17" name="Rectángulo 8"/>
            <p:cNvSpPr/>
            <p:nvPr/>
          </p:nvSpPr>
          <p:spPr>
            <a:xfrm>
              <a:off x="539750" y="6143625"/>
              <a:ext cx="144463" cy="14446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GT"/>
            </a:p>
          </p:txBody>
        </p:sp>
        <p:sp>
          <p:nvSpPr>
            <p:cNvPr id="18" name="Rectángulo 10"/>
            <p:cNvSpPr/>
            <p:nvPr/>
          </p:nvSpPr>
          <p:spPr>
            <a:xfrm>
              <a:off x="539750" y="6369050"/>
              <a:ext cx="144463" cy="1444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dirty="0" smtClean="0">
                  <a:solidFill>
                    <a:schemeClr val="tx1"/>
                  </a:solidFill>
                </a:rPr>
                <a:t>x</a:t>
              </a:r>
              <a:endParaRPr lang="es-GT" dirty="0">
                <a:solidFill>
                  <a:schemeClr val="tx1"/>
                </a:solidFill>
              </a:endParaRPr>
            </a:p>
          </p:txBody>
        </p:sp>
        <p:sp>
          <p:nvSpPr>
            <p:cNvPr id="19" name="Rectángulo 1"/>
            <p:cNvSpPr>
              <a:spLocks noChangeArrowheads="1"/>
            </p:cNvSpPr>
            <p:nvPr/>
          </p:nvSpPr>
          <p:spPr bwMode="auto">
            <a:xfrm>
              <a:off x="693738" y="6102350"/>
              <a:ext cx="13716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GT" sz="800" dirty="0"/>
                <a:t>Documentación Completa</a:t>
              </a:r>
              <a:endParaRPr lang="es-GT" altLang="es-GT" sz="800" dirty="0"/>
            </a:p>
          </p:txBody>
        </p:sp>
        <p:sp>
          <p:nvSpPr>
            <p:cNvPr id="20" name="Rectángulo 2"/>
            <p:cNvSpPr>
              <a:spLocks noChangeArrowheads="1"/>
            </p:cNvSpPr>
            <p:nvPr/>
          </p:nvSpPr>
          <p:spPr bwMode="auto">
            <a:xfrm>
              <a:off x="693738" y="6334125"/>
              <a:ext cx="201771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GT" sz="800" dirty="0"/>
                <a:t>Documentación Pendiente de Presentar</a:t>
              </a:r>
              <a:endParaRPr lang="es-GT" altLang="es-GT" sz="800" dirty="0"/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998886"/>
              </p:ext>
            </p:extLst>
          </p:nvPr>
        </p:nvGraphicFramePr>
        <p:xfrm>
          <a:off x="251400" y="719733"/>
          <a:ext cx="8713208" cy="3039390"/>
        </p:xfrm>
        <a:graphic>
          <a:graphicData uri="http://schemas.openxmlformats.org/drawingml/2006/table">
            <a:tbl>
              <a:tblPr/>
              <a:tblGrid>
                <a:gridCol w="432060"/>
                <a:gridCol w="1433412"/>
                <a:gridCol w="1220617"/>
                <a:gridCol w="442401"/>
                <a:gridCol w="478819"/>
                <a:gridCol w="1021019"/>
                <a:gridCol w="588452"/>
                <a:gridCol w="332768"/>
                <a:gridCol w="891402"/>
                <a:gridCol w="360050"/>
                <a:gridCol w="360050"/>
                <a:gridCol w="432060"/>
                <a:gridCol w="360050"/>
                <a:gridCol w="360048"/>
              </a:tblGrid>
              <a:tr h="38270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No.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PROYECTO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UBICACIÓN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No.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No.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PROMOTOR  Y REPRESENTANTE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AREA   CONSTRUCCION m2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AREA 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TIPO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Lic. Municipal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Exp. Jurídico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Exp. Lavado        de Dinero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Exp. Técnico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Información       del Agua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</a:tr>
              <a:tr h="164016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VIVIENDAS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APTOS.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TERRENO m2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DE REGIMEN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1868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Villas Granada Premier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Aldea El Carmen 3ra Avenida z.10 Santa Catarina </a:t>
                      </a:r>
                      <a:r>
                        <a:rPr lang="es-G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Pínula, </a:t>
                      </a:r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Guatemala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144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Villas Granada S. A.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81.20 m2,  3 Edificios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Propiedad Horizontal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218687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Sr. Haroldo Molina Tejada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32803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Condominio Lomas del Carmen IV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Aldea del Carmen, Sector el  ranchito, l. 101, Zona 10, Sta. Catarina Pínula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Grupo Fortunatos, S.A.                              Sr. Carlos Augusto Pineda Lemus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87.86 m2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Viviendas en Copropiedad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 dirty="0">
                          <a:solidFill>
                            <a:srgbClr val="16365C"/>
                          </a:solidFill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218687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70.00 (apto)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186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Condominio Verde</a:t>
                      </a:r>
                      <a:r>
                        <a:rPr lang="es-ES" sz="105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360</a:t>
                      </a:r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Aldea el Carmen , Sector  1,</a:t>
                      </a:r>
                      <a:r>
                        <a:rPr lang="it-IT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lote 1°, zona 10, Santa </a:t>
                      </a:r>
                      <a:r>
                        <a:rPr lang="it-IT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Catarina Pinula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G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Villas Granada S.A .Germán Haroldo Molina Tejada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119.70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Copropiedad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GT" sz="900" b="1" i="0" u="none" strike="noStrike" dirty="0">
                        <a:solidFill>
                          <a:srgbClr val="16365C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21868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Condominio </a:t>
                      </a:r>
                      <a:r>
                        <a:rPr lang="es-GT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Tanta </a:t>
                      </a:r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Premier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Cuchilla del Carmen, zona 10 Santa Catarina Pinula,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Inmobiliaria M.P.I.S.A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135.25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Individual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 dirty="0">
                          <a:solidFill>
                            <a:srgbClr val="16365C"/>
                          </a:solidFill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218687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Sr. Byron Flores Marroquín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5 CuadroTexto"/>
          <p:cNvSpPr txBox="1">
            <a:spLocks noChangeArrowheads="1"/>
          </p:cNvSpPr>
          <p:nvPr/>
        </p:nvSpPr>
        <p:spPr bwMode="auto">
          <a:xfrm>
            <a:off x="413247" y="3911522"/>
            <a:ext cx="828675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GT" altLang="es-GT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Municipio de Palencia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266819"/>
              </p:ext>
            </p:extLst>
          </p:nvPr>
        </p:nvGraphicFramePr>
        <p:xfrm>
          <a:off x="251402" y="4365129"/>
          <a:ext cx="8713206" cy="1275067"/>
        </p:xfrm>
        <a:graphic>
          <a:graphicData uri="http://schemas.openxmlformats.org/drawingml/2006/table">
            <a:tbl>
              <a:tblPr/>
              <a:tblGrid>
                <a:gridCol w="432058"/>
                <a:gridCol w="1433413"/>
                <a:gridCol w="1220616"/>
                <a:gridCol w="442401"/>
                <a:gridCol w="432060"/>
                <a:gridCol w="1080150"/>
                <a:gridCol w="448238"/>
                <a:gridCol w="559902"/>
                <a:gridCol w="792110"/>
                <a:gridCol w="360050"/>
                <a:gridCol w="360050"/>
                <a:gridCol w="432060"/>
                <a:gridCol w="360050"/>
                <a:gridCol w="360048"/>
              </a:tblGrid>
              <a:tr h="48543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No.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PROYECTO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UBICACIÓN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No.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No.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PROMOTOR  Y REPRESENTANTE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AREA   CONSTRUCCION m2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AREA 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TIPO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Lic. Municipal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. Jurídico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. Lavado        de Dinero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Exp. Técnico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Información       del Agua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</a:tr>
              <a:tr h="311156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VIVIENDAS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APTOS.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TERRENO m2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DE REGIMEN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3855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Colinas del Norte, Sector Zafiros (Casa Turquesa)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Aldea el Fiscal, Palencia. Guatemala.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154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Desarrollos San Miguel S. A.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51.21m2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108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Individual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>
                          <a:solidFill>
                            <a:srgbClr val="16365C"/>
                          </a:solidFill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>
                          <a:solidFill>
                            <a:srgbClr val="16365C"/>
                          </a:solidFill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>
                          <a:solidFill>
                            <a:srgbClr val="16365C"/>
                          </a:solidFill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98138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Sr. Jorge Mario Álvarez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57477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" name="5 CuadroTexto"/>
          <p:cNvSpPr txBox="1">
            <a:spLocks noChangeArrowheads="1"/>
          </p:cNvSpPr>
          <p:nvPr/>
        </p:nvSpPr>
        <p:spPr bwMode="auto">
          <a:xfrm>
            <a:off x="395288" y="116540"/>
            <a:ext cx="8286750" cy="368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GT" altLang="es-GT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Municipio de Villa Nueva</a:t>
            </a:r>
          </a:p>
        </p:txBody>
      </p:sp>
      <p:grpSp>
        <p:nvGrpSpPr>
          <p:cNvPr id="4" name="Group 15"/>
          <p:cNvGrpSpPr/>
          <p:nvPr/>
        </p:nvGrpSpPr>
        <p:grpSpPr>
          <a:xfrm>
            <a:off x="539750" y="6102350"/>
            <a:ext cx="2171700" cy="447675"/>
            <a:chOff x="539750" y="6102350"/>
            <a:chExt cx="2171700" cy="447675"/>
          </a:xfrm>
        </p:grpSpPr>
        <p:sp>
          <p:nvSpPr>
            <p:cNvPr id="17" name="Rectángulo 8"/>
            <p:cNvSpPr/>
            <p:nvPr/>
          </p:nvSpPr>
          <p:spPr>
            <a:xfrm>
              <a:off x="539750" y="6143625"/>
              <a:ext cx="144463" cy="14446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GT"/>
            </a:p>
          </p:txBody>
        </p:sp>
        <p:sp>
          <p:nvSpPr>
            <p:cNvPr id="18" name="Rectángulo 10"/>
            <p:cNvSpPr/>
            <p:nvPr/>
          </p:nvSpPr>
          <p:spPr>
            <a:xfrm>
              <a:off x="539750" y="6369050"/>
              <a:ext cx="144463" cy="1444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dirty="0" smtClean="0">
                  <a:solidFill>
                    <a:schemeClr val="tx1"/>
                  </a:solidFill>
                </a:rPr>
                <a:t>x</a:t>
              </a:r>
              <a:endParaRPr lang="es-GT" dirty="0">
                <a:solidFill>
                  <a:schemeClr val="tx1"/>
                </a:solidFill>
              </a:endParaRPr>
            </a:p>
          </p:txBody>
        </p:sp>
        <p:sp>
          <p:nvSpPr>
            <p:cNvPr id="19" name="Rectángulo 1"/>
            <p:cNvSpPr>
              <a:spLocks noChangeArrowheads="1"/>
            </p:cNvSpPr>
            <p:nvPr/>
          </p:nvSpPr>
          <p:spPr bwMode="auto">
            <a:xfrm>
              <a:off x="693738" y="6102350"/>
              <a:ext cx="13716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GT" sz="800" dirty="0"/>
                <a:t>Documentación Completa</a:t>
              </a:r>
              <a:endParaRPr lang="es-GT" altLang="es-GT" sz="800" dirty="0"/>
            </a:p>
          </p:txBody>
        </p:sp>
        <p:sp>
          <p:nvSpPr>
            <p:cNvPr id="20" name="Rectángulo 2"/>
            <p:cNvSpPr>
              <a:spLocks noChangeArrowheads="1"/>
            </p:cNvSpPr>
            <p:nvPr/>
          </p:nvSpPr>
          <p:spPr bwMode="auto">
            <a:xfrm>
              <a:off x="693738" y="6334125"/>
              <a:ext cx="201771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GT" sz="800" dirty="0"/>
                <a:t>Documentación Pendiente de Presentar</a:t>
              </a:r>
              <a:endParaRPr lang="es-GT" altLang="es-GT" sz="800" dirty="0"/>
            </a:p>
          </p:txBody>
        </p:sp>
      </p:grpSp>
      <p:sp>
        <p:nvSpPr>
          <p:cNvPr id="12" name="5 CuadroTexto"/>
          <p:cNvSpPr txBox="1">
            <a:spLocks noChangeArrowheads="1"/>
          </p:cNvSpPr>
          <p:nvPr/>
        </p:nvSpPr>
        <p:spPr bwMode="auto">
          <a:xfrm>
            <a:off x="428625" y="4066942"/>
            <a:ext cx="828675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GT" altLang="es-GT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Municipio de Villa Canales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816900"/>
              </p:ext>
            </p:extLst>
          </p:nvPr>
        </p:nvGraphicFramePr>
        <p:xfrm>
          <a:off x="395286" y="4509150"/>
          <a:ext cx="8497308" cy="1368413"/>
        </p:xfrm>
        <a:graphic>
          <a:graphicData uri="http://schemas.openxmlformats.org/drawingml/2006/table">
            <a:tbl>
              <a:tblPr/>
              <a:tblGrid>
                <a:gridCol w="354054"/>
                <a:gridCol w="1465194"/>
                <a:gridCol w="1190371"/>
                <a:gridCol w="389305"/>
                <a:gridCol w="495677"/>
                <a:gridCol w="1009132"/>
                <a:gridCol w="548709"/>
                <a:gridCol w="495677"/>
                <a:gridCol w="708109"/>
                <a:gridCol w="354055"/>
                <a:gridCol w="354055"/>
                <a:gridCol w="354055"/>
                <a:gridCol w="354055"/>
                <a:gridCol w="424860"/>
              </a:tblGrid>
              <a:tr h="50258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No.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PROYECTO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UBICACIÓN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No.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No.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PROMOTOR  Y REPRESENTANTE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AREA   </a:t>
                      </a:r>
                      <a:r>
                        <a:rPr lang="es-GT" sz="5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CONSTRUCCION </a:t>
                      </a:r>
                      <a:r>
                        <a:rPr lang="es-GT" sz="5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GT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m2 </a:t>
                      </a:r>
                      <a:endParaRPr lang="es-GT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AREA 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TIPO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Lic. Municipal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. Jurídico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. Lavado        de Dinero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. Técnico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Información       del Agua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</a:tr>
              <a:tr h="347376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VIVIENDAS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APTOS.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TERRENO m2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DE REGIMEN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0513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Monte Alto Apartamentos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calle 0-61 zona 1, Boca del Monte, Villa Canales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Altos de BDM, S.A.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60.08 m2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Propiedad Horizontal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313311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Ing. Carlos Alberto Carranza Sánchez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10 Tabla"/>
          <p:cNvGraphicFramePr>
            <a:graphicFrameLocks noGrp="1"/>
          </p:cNvGraphicFramePr>
          <p:nvPr/>
        </p:nvGraphicFramePr>
        <p:xfrm>
          <a:off x="276255" y="484840"/>
          <a:ext cx="8616340" cy="3662177"/>
        </p:xfrm>
        <a:graphic>
          <a:graphicData uri="http://schemas.openxmlformats.org/drawingml/2006/table">
            <a:tbl>
              <a:tblPr/>
              <a:tblGrid>
                <a:gridCol w="335195"/>
                <a:gridCol w="1509539"/>
                <a:gridCol w="1207047"/>
                <a:gridCol w="379844"/>
                <a:gridCol w="531134"/>
                <a:gridCol w="1009669"/>
                <a:gridCol w="547487"/>
                <a:gridCol w="504070"/>
                <a:gridCol w="720100"/>
                <a:gridCol w="360050"/>
                <a:gridCol w="360050"/>
                <a:gridCol w="360050"/>
                <a:gridCol w="360050"/>
                <a:gridCol w="432055"/>
              </a:tblGrid>
              <a:tr h="45729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No.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PROYECTO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UBICACIÓN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No.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No.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PROMOTOR  Y REPRESENTANTE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AREA   </a:t>
                      </a:r>
                      <a:r>
                        <a:rPr lang="es-GT" sz="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CONSTRUCCION 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m2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AREA  </a:t>
                      </a:r>
                      <a:endParaRPr lang="es-GT" sz="10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TIPO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Lic. Municipal </a:t>
                      </a:r>
                    </a:p>
                  </a:txBody>
                  <a:tcPr marL="4456" marR="4456" marT="445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Exp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. Jurídico </a:t>
                      </a:r>
                    </a:p>
                  </a:txBody>
                  <a:tcPr marL="4456" marR="4456" marT="445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Exp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. Lavado        de Dinero </a:t>
                      </a:r>
                    </a:p>
                  </a:txBody>
                  <a:tcPr marL="4456" marR="4456" marT="445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Exp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. Técnico </a:t>
                      </a:r>
                    </a:p>
                  </a:txBody>
                  <a:tcPr marL="4456" marR="4456" marT="445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Información       del Agua </a:t>
                      </a:r>
                    </a:p>
                  </a:txBody>
                  <a:tcPr marL="4456" marR="4456" marT="445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</a:tr>
              <a:tr h="291531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VIVIENDAS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APTOS.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TERRENO m2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DE REGIMEN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55995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Condominio Entre Valles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 Calle 8-80 Zona 5 Colonia el Renacimiento, Municipio de Villa Nueva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420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Arezzo, Sociedad Anónima.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67.22m2 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Pendiente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Copropiedad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 dirty="0">
                          <a:solidFill>
                            <a:srgbClr val="17375D"/>
                          </a:solidFill>
                          <a:latin typeface="Cambria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>
                          <a:solidFill>
                            <a:srgbClr val="17375D"/>
                          </a:solidFill>
                          <a:latin typeface="Cambria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91531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Sr Fernando  de </a:t>
                      </a:r>
                      <a:r>
                        <a:rPr lang="pt-BR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Jesus </a:t>
                      </a: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Fuentes Duarte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Propiedad Horizontal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18665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Celajes de San José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3ra calle 8-13 </a:t>
                      </a:r>
                      <a:r>
                        <a:rPr lang="es-GT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Zona </a:t>
                      </a:r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2, San Jose Villanueva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Cobros Cabrils, S. A.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87.59m2 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90.00m2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Copropiedad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291531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María Alejandra Morales Rodas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5784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Hacienda</a:t>
                      </a:r>
                      <a:r>
                        <a:rPr lang="it-IT" sz="105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de las Flores Prados 1</a:t>
                      </a:r>
                      <a:endParaRPr lang="it-IT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  <a:r>
                        <a:rPr lang="es-ES" sz="10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calle 10-29 Zona 4 de Villa Nueva 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189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GT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Desarrollos HDF, Sociedad</a:t>
                      </a:r>
                      <a:r>
                        <a:rPr lang="es-ES" sz="9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Anónima.</a:t>
                      </a:r>
                    </a:p>
                    <a:p>
                      <a:pPr algn="ctr" rtl="0" fontAlgn="ctr"/>
                      <a:r>
                        <a:rPr lang="es-ES" sz="9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Adriana </a:t>
                      </a:r>
                      <a:r>
                        <a:rPr lang="es-ES" sz="900" b="0" i="0" u="none" strike="noStrike" baseline="0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Palmieri</a:t>
                      </a:r>
                      <a:r>
                        <a:rPr lang="es-ES" sz="9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Di </a:t>
                      </a:r>
                      <a:r>
                        <a:rPr lang="es-ES" sz="900" b="0" i="0" u="none" strike="noStrike" baseline="0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Polina</a:t>
                      </a:r>
                      <a:r>
                        <a:rPr lang="es-ES" sz="9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167.40m2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119m2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Copropiedad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43496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Condominio Luminela</a:t>
                      </a:r>
                      <a:endParaRPr lang="it-IT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 Av. 4-00 Zona</a:t>
                      </a:r>
                      <a:r>
                        <a:rPr lang="es-ES" sz="10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4  </a:t>
                      </a:r>
                    </a:p>
                    <a:p>
                      <a:pPr algn="ctr" rtl="0" fontAlgn="ctr"/>
                      <a:r>
                        <a:rPr lang="es-ES" sz="10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Villa Nueva 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394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GT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MOLISE S.A.</a:t>
                      </a:r>
                    </a:p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Fernando</a:t>
                      </a:r>
                      <a:r>
                        <a:rPr lang="es-ES" sz="9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de Jesús Fuentes Duarte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135.27m2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96.8m2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Copropiedad 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29153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Condominio San Julián, Fase III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calle A </a:t>
                      </a:r>
                      <a:r>
                        <a:rPr lang="es-GT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Boulevar</a:t>
                      </a:r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San Mateo Zona 4 de Villa Nueva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254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Desarrollos Palo Blanco S. A.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217098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Juan Pablo Estrada Domínguez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89111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" name="5 CuadroTexto"/>
          <p:cNvSpPr txBox="1">
            <a:spLocks noChangeArrowheads="1"/>
          </p:cNvSpPr>
          <p:nvPr/>
        </p:nvSpPr>
        <p:spPr bwMode="auto">
          <a:xfrm>
            <a:off x="395288" y="116540"/>
            <a:ext cx="8286750" cy="368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GT" altLang="es-GT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Municipio de San José </a:t>
            </a:r>
            <a:r>
              <a:rPr lang="es-GT" altLang="es-GT" sz="1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Pinula</a:t>
            </a:r>
            <a:endParaRPr lang="es-GT" altLang="es-GT" sz="18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39750" y="6102350"/>
            <a:ext cx="2171700" cy="447675"/>
            <a:chOff x="539750" y="6102350"/>
            <a:chExt cx="2171700" cy="447675"/>
          </a:xfrm>
        </p:grpSpPr>
        <p:sp>
          <p:nvSpPr>
            <p:cNvPr id="17" name="Rectángulo 8"/>
            <p:cNvSpPr/>
            <p:nvPr/>
          </p:nvSpPr>
          <p:spPr>
            <a:xfrm>
              <a:off x="539750" y="6143625"/>
              <a:ext cx="144463" cy="14446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GT"/>
            </a:p>
          </p:txBody>
        </p:sp>
        <p:sp>
          <p:nvSpPr>
            <p:cNvPr id="18" name="Rectángulo 10"/>
            <p:cNvSpPr/>
            <p:nvPr/>
          </p:nvSpPr>
          <p:spPr>
            <a:xfrm>
              <a:off x="539750" y="6369050"/>
              <a:ext cx="144463" cy="1444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GT"/>
            </a:p>
          </p:txBody>
        </p:sp>
        <p:sp>
          <p:nvSpPr>
            <p:cNvPr id="19" name="Rectángulo 1"/>
            <p:cNvSpPr>
              <a:spLocks noChangeArrowheads="1"/>
            </p:cNvSpPr>
            <p:nvPr/>
          </p:nvSpPr>
          <p:spPr bwMode="auto">
            <a:xfrm>
              <a:off x="693738" y="6102350"/>
              <a:ext cx="13716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GT" sz="800" dirty="0"/>
                <a:t>Documentación Completa</a:t>
              </a:r>
              <a:endParaRPr lang="es-GT" altLang="es-GT" sz="800" dirty="0"/>
            </a:p>
          </p:txBody>
        </p:sp>
        <p:sp>
          <p:nvSpPr>
            <p:cNvPr id="20" name="Rectángulo 2"/>
            <p:cNvSpPr>
              <a:spLocks noChangeArrowheads="1"/>
            </p:cNvSpPr>
            <p:nvPr/>
          </p:nvSpPr>
          <p:spPr bwMode="auto">
            <a:xfrm>
              <a:off x="693738" y="6334125"/>
              <a:ext cx="201771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GT" sz="800" dirty="0"/>
                <a:t>Documentación Pendiente de Presentar</a:t>
              </a:r>
              <a:endParaRPr lang="es-GT" altLang="es-GT" sz="800" dirty="0"/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158068"/>
              </p:ext>
            </p:extLst>
          </p:nvPr>
        </p:nvGraphicFramePr>
        <p:xfrm>
          <a:off x="251403" y="692620"/>
          <a:ext cx="8641196" cy="2102240"/>
        </p:xfrm>
        <a:graphic>
          <a:graphicData uri="http://schemas.openxmlformats.org/drawingml/2006/table">
            <a:tbl>
              <a:tblPr/>
              <a:tblGrid>
                <a:gridCol w="360047"/>
                <a:gridCol w="1490008"/>
                <a:gridCol w="1210529"/>
                <a:gridCol w="456803"/>
                <a:gridCol w="456803"/>
                <a:gridCol w="1012582"/>
                <a:gridCol w="456803"/>
                <a:gridCol w="456803"/>
                <a:gridCol w="868559"/>
                <a:gridCol w="432060"/>
                <a:gridCol w="360050"/>
                <a:gridCol w="360050"/>
                <a:gridCol w="360050"/>
                <a:gridCol w="360049"/>
              </a:tblGrid>
              <a:tr h="49765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No.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PROYECTO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UBICACIÓN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No.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No.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PROMOTOR  Y REPRESENTANTE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AREA   </a:t>
                      </a:r>
                      <a:r>
                        <a:rPr lang="es-GT" sz="5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CONSTRUCCION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m2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AREA 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TIPO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Lic. Municipal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. Jurídico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. Lavado        de Dinero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. Técnico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Información       del Agua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</a:tr>
              <a:tr h="346082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VIVIENDAS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APTOS.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TERRENO 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m2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DE REGIMEN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0312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Valle de </a:t>
                      </a:r>
                      <a:r>
                        <a:rPr lang="es-GT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Navarra      (Sector</a:t>
                      </a:r>
                      <a:r>
                        <a:rPr lang="es-GT" sz="105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2,3 y 4)</a:t>
                      </a:r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Municipio de San José </a:t>
                      </a:r>
                      <a:r>
                        <a:rPr lang="es-G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Pínula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524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Promotora de Flora S. A.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80m2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108m2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Individual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203124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Flavio Fermín Andrade </a:t>
                      </a:r>
                      <a:r>
                        <a:rPr lang="es-GT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Aycinena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0312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Hacienda de Las Mercedes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Km. 23.5 Carretera a </a:t>
                      </a:r>
                      <a:r>
                        <a:rPr lang="es-GT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Mataquescuintla</a:t>
                      </a:r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San José </a:t>
                      </a:r>
                      <a:r>
                        <a:rPr lang="es-G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Pínula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483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Inversiones Inmobiliarias Los Cinco, S. A.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individual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>
                          <a:solidFill>
                            <a:srgbClr val="16365C"/>
                          </a:solidFill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03124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Erick Roberto Gallardo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5 CuadroTexto"/>
          <p:cNvSpPr txBox="1">
            <a:spLocks noChangeArrowheads="1"/>
          </p:cNvSpPr>
          <p:nvPr/>
        </p:nvSpPr>
        <p:spPr bwMode="auto">
          <a:xfrm>
            <a:off x="430126" y="3079195"/>
            <a:ext cx="8286750" cy="368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GT" altLang="es-GT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Municipio de </a:t>
            </a:r>
            <a:r>
              <a:rPr lang="es-GT" altLang="es-GT" sz="1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Chinautla</a:t>
            </a:r>
            <a:endParaRPr lang="es-GT" altLang="es-GT" sz="18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113347"/>
              </p:ext>
            </p:extLst>
          </p:nvPr>
        </p:nvGraphicFramePr>
        <p:xfrm>
          <a:off x="218066" y="3573020"/>
          <a:ext cx="8641194" cy="1747572"/>
        </p:xfrm>
        <a:graphic>
          <a:graphicData uri="http://schemas.openxmlformats.org/drawingml/2006/table">
            <a:tbl>
              <a:tblPr/>
              <a:tblGrid>
                <a:gridCol w="393384"/>
                <a:gridCol w="1456670"/>
                <a:gridCol w="1210529"/>
                <a:gridCol w="456803"/>
                <a:gridCol w="456803"/>
                <a:gridCol w="1012581"/>
                <a:gridCol w="456803"/>
                <a:gridCol w="456803"/>
                <a:gridCol w="901898"/>
                <a:gridCol w="432060"/>
                <a:gridCol w="360050"/>
                <a:gridCol w="360050"/>
                <a:gridCol w="360050"/>
                <a:gridCol w="326710"/>
              </a:tblGrid>
              <a:tr h="37637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No.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PROYECTO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UBICACIÓN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No.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No.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PROMOTOR  Y REPRESENTANTE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AREA   </a:t>
                      </a:r>
                      <a:r>
                        <a:rPr lang="es-GT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CONSTRUCCION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m2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AREA 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TIPO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Lic. Municipal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Exp. Jurídico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Exp. Lavado        de Dinero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Exp. Técnico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Información       del Agua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</a:tr>
              <a:tr h="161303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VIVIENDAS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APTOS.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TERRENO m2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DE REGIMEN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15362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Condominio Brisas del Norte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Kilometro 10.5 Carretera a San Pedro </a:t>
                      </a:r>
                      <a:r>
                        <a:rPr lang="es-GT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Ayampuc</a:t>
                      </a:r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GT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Chinautla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Inmobiliaria San Nicolás S. A.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 m2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 m2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Individual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153621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Evi</a:t>
                      </a:r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GT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Neptali</a:t>
                      </a:r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Hernández Romero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15362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Fuentes del Valle, </a:t>
                      </a:r>
                    </a:p>
                    <a:p>
                      <a:pPr algn="ctr" rtl="0" fontAlgn="ctr"/>
                      <a:r>
                        <a:rPr lang="es-GT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Norte III</a:t>
                      </a:r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Kilometro 10.5 Carretera a San Pedro </a:t>
                      </a:r>
                      <a:r>
                        <a:rPr lang="es-GT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Ayampuc</a:t>
                      </a:r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GT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Chinautla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218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Inmobiliaria San Nicolás S. A.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56, 73 y 106 m2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96 m2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Individual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153621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Evi</a:t>
                      </a:r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GT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Neptali</a:t>
                      </a:r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Hernández Romero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358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" name="5 CuadroTexto"/>
          <p:cNvSpPr txBox="1">
            <a:spLocks noChangeArrowheads="1"/>
          </p:cNvSpPr>
          <p:nvPr/>
        </p:nvSpPr>
        <p:spPr bwMode="auto">
          <a:xfrm>
            <a:off x="428625" y="116540"/>
            <a:ext cx="828675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GT" altLang="es-GT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Área Departamental</a:t>
            </a:r>
          </a:p>
        </p:txBody>
      </p:sp>
      <p:grpSp>
        <p:nvGrpSpPr>
          <p:cNvPr id="2" name="Group 15"/>
          <p:cNvGrpSpPr/>
          <p:nvPr/>
        </p:nvGrpSpPr>
        <p:grpSpPr>
          <a:xfrm>
            <a:off x="539750" y="6263050"/>
            <a:ext cx="2171700" cy="406400"/>
            <a:chOff x="539750" y="6102350"/>
            <a:chExt cx="2171700" cy="447675"/>
          </a:xfrm>
        </p:grpSpPr>
        <p:sp>
          <p:nvSpPr>
            <p:cNvPr id="17" name="Rectángulo 8"/>
            <p:cNvSpPr/>
            <p:nvPr/>
          </p:nvSpPr>
          <p:spPr>
            <a:xfrm>
              <a:off x="539750" y="6143625"/>
              <a:ext cx="144463" cy="14446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GT"/>
            </a:p>
          </p:txBody>
        </p:sp>
        <p:sp>
          <p:nvSpPr>
            <p:cNvPr id="18" name="Rectángulo 10"/>
            <p:cNvSpPr/>
            <p:nvPr/>
          </p:nvSpPr>
          <p:spPr>
            <a:xfrm>
              <a:off x="539750" y="6369050"/>
              <a:ext cx="144463" cy="1444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dirty="0" smtClean="0">
                  <a:solidFill>
                    <a:schemeClr val="tx1"/>
                  </a:solidFill>
                </a:rPr>
                <a:t>x</a:t>
              </a:r>
              <a:endParaRPr lang="es-GT" dirty="0">
                <a:solidFill>
                  <a:schemeClr val="tx1"/>
                </a:solidFill>
              </a:endParaRPr>
            </a:p>
          </p:txBody>
        </p:sp>
        <p:sp>
          <p:nvSpPr>
            <p:cNvPr id="19" name="Rectángulo 1"/>
            <p:cNvSpPr>
              <a:spLocks noChangeArrowheads="1"/>
            </p:cNvSpPr>
            <p:nvPr/>
          </p:nvSpPr>
          <p:spPr bwMode="auto">
            <a:xfrm>
              <a:off x="693738" y="6102350"/>
              <a:ext cx="13716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GT" sz="800" dirty="0"/>
                <a:t>Documentación Completa</a:t>
              </a:r>
              <a:endParaRPr lang="es-GT" altLang="es-GT" sz="800" dirty="0"/>
            </a:p>
          </p:txBody>
        </p:sp>
        <p:sp>
          <p:nvSpPr>
            <p:cNvPr id="20" name="Rectángulo 2"/>
            <p:cNvSpPr>
              <a:spLocks noChangeArrowheads="1"/>
            </p:cNvSpPr>
            <p:nvPr/>
          </p:nvSpPr>
          <p:spPr bwMode="auto">
            <a:xfrm>
              <a:off x="693738" y="6334125"/>
              <a:ext cx="201771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GT" sz="800" dirty="0"/>
                <a:t>Documentación Pendiente de Presentar</a:t>
              </a:r>
              <a:endParaRPr lang="es-GT" altLang="es-GT" sz="800" dirty="0"/>
            </a:p>
          </p:txBody>
        </p:sp>
      </p:grpSp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539750" y="452709"/>
          <a:ext cx="8142288" cy="5740060"/>
        </p:xfrm>
        <a:graphic>
          <a:graphicData uri="http://schemas.openxmlformats.org/drawingml/2006/table">
            <a:tbl>
              <a:tblPr/>
              <a:tblGrid>
                <a:gridCol w="359740"/>
                <a:gridCol w="1383500"/>
                <a:gridCol w="1140639"/>
                <a:gridCol w="430429"/>
                <a:gridCol w="430429"/>
                <a:gridCol w="954119"/>
                <a:gridCol w="557564"/>
                <a:gridCol w="504070"/>
                <a:gridCol w="648090"/>
                <a:gridCol w="288040"/>
                <a:gridCol w="360050"/>
                <a:gridCol w="360050"/>
                <a:gridCol w="295139"/>
                <a:gridCol w="430429"/>
              </a:tblGrid>
              <a:tr h="59816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No.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PROYECTO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UBICACIÓN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No.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No.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PROMOTOR  Y REPRESENTANTE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AREA   </a:t>
                      </a:r>
                      <a:r>
                        <a:rPr lang="es-GT" sz="5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CONSTRUCCION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 m2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AREA 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TIPO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Lic. Municipal </a:t>
                      </a:r>
                    </a:p>
                  </a:txBody>
                  <a:tcPr marL="4456" marR="4456" marT="445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Exp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. Jurídico </a:t>
                      </a:r>
                    </a:p>
                  </a:txBody>
                  <a:tcPr marL="4456" marR="4456" marT="445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Exp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. Lavado        de Dinero </a:t>
                      </a:r>
                    </a:p>
                  </a:txBody>
                  <a:tcPr marL="4456" marR="4456" marT="445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Exp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. Técnico </a:t>
                      </a:r>
                    </a:p>
                  </a:txBody>
                  <a:tcPr marL="4456" marR="4456" marT="445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Información       del Agua </a:t>
                      </a:r>
                    </a:p>
                  </a:txBody>
                  <a:tcPr marL="4456" marR="4456" marT="445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</a:tr>
              <a:tr h="317994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7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VIVIENDAS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APTOS.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</a:t>
                      </a:r>
                      <a:r>
                        <a:rPr lang="es-GT" sz="9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ERRENO 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m2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DE REGIMEN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9297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  <a:endParaRPr lang="es-GT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Xela</a:t>
                      </a:r>
                      <a:r>
                        <a:rPr lang="es-GT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s-GT" sz="9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Gardens</a:t>
                      </a:r>
                      <a:r>
                        <a:rPr lang="es-GT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Fase III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Km. 222.5 </a:t>
                      </a:r>
                      <a:r>
                        <a:rPr lang="pt-BR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Carretera</a:t>
                      </a: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a </a:t>
                      </a:r>
                      <a:r>
                        <a:rPr lang="pt-BR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Cantel</a:t>
                      </a: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pt-BR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Quetzaltenango</a:t>
                      </a: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385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Complejos  Coloniales, S.A.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73.00 m2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93.5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Individual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700" b="1" i="0" u="none" strike="noStrike" dirty="0">
                          <a:solidFill>
                            <a:srgbClr val="17375D"/>
                          </a:solidFill>
                          <a:latin typeface="Cambria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86653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Sr. Richard Andrew Mueller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4414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  <a:endParaRPr lang="es-GT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Condado Santa Esmeralda, Fase II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 Av. 0-02 Zona 4, Condado Santa Esmeralda, </a:t>
                      </a:r>
                      <a:r>
                        <a:rPr lang="pt-BR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Escuintla</a:t>
                      </a:r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GT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VIWILL, S.A.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77.68m2 </a:t>
                      </a:r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119m2 </a:t>
                      </a:r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Individual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292976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Lic. Guillermo Samayoa Camacho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9297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  <a:endParaRPr lang="es-GT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Santana </a:t>
                      </a:r>
                      <a:r>
                        <a:rPr lang="es-GT" sz="9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Gardens</a:t>
                      </a:r>
                      <a:endParaRPr lang="es-GT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Diagonal 1, 8-99 Finca las Victorias, Zona 6, Chimaltenango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648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CONSTRUCOMERCIAL, S.A.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84.98m2 </a:t>
                      </a:r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96m2 </a:t>
                      </a:r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Individual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86653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Sr Richard Andrew Muelles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9297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  <a:endParaRPr lang="es-GT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Los Prados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Km 3 Carretera El Salto, finca San Eduardo El Pabellón, Escuintla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289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Construcciones Asociadas, S.A.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52.15m2 </a:t>
                      </a:r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90.00m2</a:t>
                      </a:r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Copropiedad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403586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Lic. Enrique Adolfo Contreras Marroquín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5519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  <a:endParaRPr lang="es-GT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Senderos del Comendador</a:t>
                      </a:r>
                      <a:endParaRPr lang="es-GT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Km 80.46 Ruta Nacional 14 Ciudad Vieja, Sacatepéquez</a:t>
                      </a:r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259</a:t>
                      </a:r>
                      <a:endParaRPr lang="es-GT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GT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Proyectos CV. Sociedad Anónima</a:t>
                      </a:r>
                    </a:p>
                    <a:p>
                      <a:pPr algn="ctr" rtl="0" fontAlgn="ctr"/>
                      <a:r>
                        <a:rPr lang="es-ES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Cesar Augusto </a:t>
                      </a:r>
                      <a:r>
                        <a:rPr lang="es-ES" sz="7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Subuyuj</a:t>
                      </a:r>
                      <a:r>
                        <a:rPr lang="es-ES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s-ES" sz="7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Bor</a:t>
                      </a:r>
                      <a:r>
                        <a:rPr lang="es-ES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  <a:p>
                      <a:pPr algn="ctr" rtl="0" fontAlgn="ctr"/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Pendiente</a:t>
                      </a:r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Pendiente</a:t>
                      </a:r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Pendiente</a:t>
                      </a:r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3336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  <a:endParaRPr lang="es-GT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Gardenia de Plata</a:t>
                      </a:r>
                      <a:r>
                        <a:rPr lang="es-ES" sz="9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Residenciales </a:t>
                      </a:r>
                      <a:endParaRPr lang="es-GT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 calle 37-86 Zona</a:t>
                      </a:r>
                      <a:r>
                        <a:rPr lang="es-ES" sz="7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8  Quetzaltenango </a:t>
                      </a:r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  <a:endParaRPr lang="es-GT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GT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Flor del Pacifico S.A.</a:t>
                      </a:r>
                    </a:p>
                    <a:p>
                      <a:pPr algn="ctr" rtl="0" fontAlgn="ctr"/>
                      <a:r>
                        <a:rPr lang="es-ES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Bruno</a:t>
                      </a:r>
                      <a:r>
                        <a:rPr lang="es-ES" sz="7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Gustavo Gutiérrez </a:t>
                      </a:r>
                      <a:r>
                        <a:rPr lang="es-ES" sz="700" b="0" i="0" u="none" strike="noStrike" baseline="0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Rodriguez</a:t>
                      </a:r>
                      <a:r>
                        <a:rPr lang="es-ES" sz="7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pendiente</a:t>
                      </a:r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pendiente</a:t>
                      </a:r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copropiedad</a:t>
                      </a:r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2441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  <a:endParaRPr lang="es-GT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San Miguel Buena Vista</a:t>
                      </a:r>
                      <a:endParaRPr lang="es-GT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Lote 31,</a:t>
                      </a:r>
                      <a:r>
                        <a:rPr lang="es-ES" sz="7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Km 52.5 de la carretera a San Miguel Dueñas, Sacatepéquez</a:t>
                      </a:r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  <a:endParaRPr lang="es-GT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GT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San Miguel Buena Vista , Sociedad</a:t>
                      </a:r>
                      <a:r>
                        <a:rPr lang="es-ES" sz="7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Anónima</a:t>
                      </a:r>
                    </a:p>
                    <a:p>
                      <a:pPr algn="ctr" rtl="0" fontAlgn="ctr"/>
                      <a:r>
                        <a:rPr lang="es-ES" sz="7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Mario Jose </a:t>
                      </a:r>
                      <a:r>
                        <a:rPr lang="es-ES" sz="700" b="0" i="0" u="none" strike="noStrike" baseline="0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Rocasermeño</a:t>
                      </a:r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116.12m2</a:t>
                      </a:r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119m2</a:t>
                      </a:r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Copropiedad </a:t>
                      </a:r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28665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  <a:endParaRPr lang="es-GT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Comunidad La Paz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Km 172 Carretera antigua a San Andrés Villaseca. San Francisco Zapotitlán. Antigua Finca La Paz (Atrás Villa Gaudí)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250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JM Grupo Inmobiliario, S. A.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49.04m2 </a:t>
                      </a:r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97.40m2</a:t>
                      </a:r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Pendiente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365445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Antonio José Juárez Monroy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4414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  <a:endParaRPr lang="es-GT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Altos de la Colina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Km 161-162 Carretera CA-2 Circunvalación de Mazatenango, Suchitepéquez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700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Saquira</a:t>
                      </a:r>
                      <a:r>
                        <a:rPr lang="es-GT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S. A.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54.36m2</a:t>
                      </a:r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128.00m2</a:t>
                      </a:r>
                      <a:endParaRPr lang="es-GT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Pendiente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324576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Héctor Guillermo Samayoa Camacho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0892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2092325" y="404813"/>
            <a:ext cx="4856163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GT" altLang="es-GT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Ubicación de Proyectos – Agosto 2017</a:t>
            </a:r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00468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1 Gráfico"/>
          <p:cNvGraphicFramePr>
            <a:graphicFrameLocks noGrp="1"/>
          </p:cNvGraphicFramePr>
          <p:nvPr>
            <p:ph/>
          </p:nvPr>
        </p:nvGraphicFramePr>
        <p:xfrm>
          <a:off x="457200" y="274638"/>
          <a:ext cx="8229600" cy="5851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475570" y="188550"/>
            <a:ext cx="64088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b" hangingPunct="1">
              <a:defRPr/>
            </a:pPr>
            <a:r>
              <a:rPr lang="es-ES" altLang="es-GT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PORCENTAJE DE AVANCE POR PROYECTO</a:t>
            </a:r>
          </a:p>
          <a:p>
            <a:pPr algn="ctr" eaLnBrk="1" fontAlgn="b" hangingPunct="1">
              <a:defRPr/>
            </a:pPr>
            <a:r>
              <a:rPr lang="es-ES" altLang="es-GT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EDIFICIOS EN EJECUCIÓN A SEPTIEMBRE 2017</a:t>
            </a:r>
            <a:r>
              <a:rPr lang="es-ES" altLang="es-GT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- </a:t>
            </a:r>
            <a:r>
              <a:rPr lang="es-ES" altLang="es-GT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ELEGIBLES</a:t>
            </a:r>
            <a:endParaRPr lang="es-ES" altLang="es-GT" sz="24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graphicFrame>
        <p:nvGraphicFramePr>
          <p:cNvPr id="9" name="48 Gráfico"/>
          <p:cNvGraphicFramePr/>
          <p:nvPr/>
        </p:nvGraphicFramePr>
        <p:xfrm>
          <a:off x="4716020" y="1556740"/>
          <a:ext cx="4680650" cy="3672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2 Gráfico"/>
          <p:cNvGraphicFramePr/>
          <p:nvPr/>
        </p:nvGraphicFramePr>
        <p:xfrm>
          <a:off x="251400" y="3717040"/>
          <a:ext cx="4608640" cy="2952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1 Gráfico"/>
          <p:cNvGraphicFramePr/>
          <p:nvPr/>
        </p:nvGraphicFramePr>
        <p:xfrm>
          <a:off x="395420" y="1124680"/>
          <a:ext cx="4464620" cy="2592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/>
        </p:nvGraphicFramePr>
        <p:xfrm>
          <a:off x="323410" y="332570"/>
          <a:ext cx="8641200" cy="576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/>
        </p:nvGraphicFramePr>
        <p:xfrm>
          <a:off x="467430" y="1204214"/>
          <a:ext cx="3960550" cy="3160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2 Rectángulo"/>
          <p:cNvSpPr/>
          <p:nvPr/>
        </p:nvSpPr>
        <p:spPr>
          <a:xfrm>
            <a:off x="971500" y="188551"/>
            <a:ext cx="71289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b" hangingPunct="1">
              <a:defRPr/>
            </a:pPr>
            <a:r>
              <a:rPr lang="es-ES" altLang="es-GT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PORCENTAJE DE AVANCE POR PROYECTO</a:t>
            </a:r>
          </a:p>
          <a:p>
            <a:pPr algn="ctr" eaLnBrk="1" fontAlgn="b" hangingPunct="1">
              <a:defRPr/>
            </a:pPr>
            <a:r>
              <a:rPr lang="es-ES" altLang="es-GT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EDIFICIOS EN EJECUCIÓN A SEPTIEMBRE 2017</a:t>
            </a:r>
            <a:r>
              <a:rPr lang="es-ES" altLang="es-GT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- </a:t>
            </a:r>
            <a:r>
              <a:rPr lang="es-ES" altLang="es-GT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EN REVISIÓN</a:t>
            </a:r>
            <a:endParaRPr lang="es-ES" altLang="es-GT" sz="24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 eaLnBrk="1" fontAlgn="b" hangingPunct="1">
              <a:defRPr/>
            </a:pPr>
            <a:endParaRPr lang="es-ES" altLang="es-GT" b="1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graphicFrame>
        <p:nvGraphicFramePr>
          <p:cNvPr id="5" name="10 Gráfico"/>
          <p:cNvGraphicFramePr/>
          <p:nvPr/>
        </p:nvGraphicFramePr>
        <p:xfrm>
          <a:off x="4427980" y="1204214"/>
          <a:ext cx="4572000" cy="3160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513" name="Group 10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596932"/>
              </p:ext>
            </p:extLst>
          </p:nvPr>
        </p:nvGraphicFramePr>
        <p:xfrm>
          <a:off x="1345809" y="1125538"/>
          <a:ext cx="6696075" cy="2541099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440016"/>
                <a:gridCol w="4032045"/>
                <a:gridCol w="1224014"/>
              </a:tblGrid>
              <a:tr h="36441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GT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ACTIVIDAD</a:t>
                      </a:r>
                    </a:p>
                  </a:txBody>
                  <a:tcPr marL="91432" marR="91432" marT="45705" marB="45705" anchor="ctr" horzOverflow="overflow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GT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DURANTE EL MES DE SEPTIEMBRE</a:t>
                      </a:r>
                    </a:p>
                  </a:txBody>
                  <a:tcPr marL="91432" marR="91432" marT="45705" marB="45705" anchor="ctr" horzOverflow="overflow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GT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AL MES DE SEPTIEMBRE</a:t>
                      </a:r>
                    </a:p>
                  </a:txBody>
                  <a:tcPr marL="91432" marR="91432" marT="45705" marB="45705" anchor="ctr" horzOverflow="overflow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208392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mbria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mbria" pitchFamily="18" charset="0"/>
                        </a:rPr>
                        <a:t>PROYECTOS INGRESADOS (PRESENTADOS A FHA)</a:t>
                      </a:r>
                      <a:endParaRPr kumimoji="0" lang="es-MX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1432" marR="91432" marT="45705" marB="4570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Arial" pitchFamily="34" charset="0"/>
                        <a:buChar char="•"/>
                        <a:tabLst/>
                      </a:pPr>
                      <a:endParaRPr kumimoji="0" lang="es-419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charset="0"/>
                      </a:endParaRP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s-GT" sz="900" b="1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DOS TORRES APARTAMENTOS</a:t>
                      </a:r>
                      <a:r>
                        <a:rPr kumimoji="0" lang="es-419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, </a:t>
                      </a:r>
                      <a:r>
                        <a:rPr kumimoji="0" lang="es-419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20 calle “A” 4-01 finca El Zapote, zona 2, Ciudad de Guatemala</a:t>
                      </a:r>
                      <a:r>
                        <a:rPr kumimoji="0" lang="it-IT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+mn-ea"/>
                          <a:cs typeface="Arial" charset="0"/>
                        </a:rPr>
                        <a:t>. Con 144 apartamentos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s-GT" sz="900" b="1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Be 14 apartamentos</a:t>
                      </a:r>
                      <a:r>
                        <a:rPr kumimoji="0" lang="es-419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, 15 Avenida</a:t>
                      </a:r>
                      <a:r>
                        <a:rPr kumimoji="0" lang="es-GT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+mn-ea"/>
                          <a:cs typeface="Arial" charset="0"/>
                        </a:rPr>
                        <a:t> 7-11, zona 14 Ciudad de Guatemala,  con 127 apartamentos. 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0" lang="es-ES" sz="9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+mn-ea"/>
                        <a:cs typeface="Arial" charset="0"/>
                      </a:endParaRP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s-ES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+mn-ea"/>
                          <a:cs typeface="Arial" charset="0"/>
                        </a:rPr>
                        <a:t>Total: </a:t>
                      </a:r>
                      <a:r>
                        <a:rPr kumimoji="0" lang="es-ES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+mn-ea"/>
                          <a:cs typeface="Arial" charset="0"/>
                        </a:rPr>
                        <a:t>2</a:t>
                      </a:r>
                      <a:r>
                        <a:rPr kumimoji="0" lang="es-ES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+mn-ea"/>
                          <a:cs typeface="Arial" charset="0"/>
                        </a:rPr>
                        <a:t> proyectos (con 271</a:t>
                      </a:r>
                      <a:r>
                        <a:rPr kumimoji="0" lang="es-ES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es-ES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+mn-ea"/>
                          <a:cs typeface="Arial" charset="0"/>
                        </a:rPr>
                        <a:t>unidades habitacionales)</a:t>
                      </a:r>
                      <a:endParaRPr kumimoji="0" lang="it-IT" sz="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+mn-ea"/>
                        <a:cs typeface="Arial" charset="0"/>
                      </a:endParaRP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0" lang="pt-B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+mn-ea"/>
                        <a:cs typeface="Arial" charset="0"/>
                      </a:endParaRPr>
                    </a:p>
                  </a:txBody>
                  <a:tcPr marL="91432" marR="91432" marT="45705" marB="4570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MX" altLang="es-GT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Cambria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GT" altLang="es-GT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+mn-ea"/>
                          <a:cs typeface="Arial" charset="0"/>
                        </a:rPr>
                        <a:t>38</a:t>
                      </a:r>
                      <a:r>
                        <a:rPr kumimoji="0" lang="es-GT" altLang="es-GT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+mn-ea"/>
                          <a:cs typeface="Arial" charset="0"/>
                        </a:rPr>
                        <a:t>  (con 6</a:t>
                      </a:r>
                      <a:r>
                        <a:rPr kumimoji="0" lang="es-419" altLang="es-GT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+mn-ea"/>
                          <a:cs typeface="Arial" charset="0"/>
                        </a:rPr>
                        <a:t>,564</a:t>
                      </a:r>
                      <a:r>
                        <a:rPr kumimoji="0" lang="es-GT" altLang="es-GT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+mn-ea"/>
                          <a:cs typeface="Arial" charset="0"/>
                        </a:rPr>
                        <a:t> Unidades Habitacionales)</a:t>
                      </a:r>
                      <a:endParaRPr kumimoji="0" lang="es-E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+mn-ea"/>
                        <a:cs typeface="Arial" charset="0"/>
                      </a:endParaRPr>
                    </a:p>
                  </a:txBody>
                  <a:tcPr marL="91432" marR="91432" marT="45705" marB="4570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112" name="Rectangle 30"/>
          <p:cNvSpPr>
            <a:spLocks noChangeArrowheads="1"/>
          </p:cNvSpPr>
          <p:nvPr/>
        </p:nvSpPr>
        <p:spPr bwMode="auto">
          <a:xfrm>
            <a:off x="5580063" y="5478463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s-GT" altLang="es-GT" sz="1000" b="1">
              <a:solidFill>
                <a:srgbClr val="003366"/>
              </a:solidFill>
              <a:latin typeface="Bell MT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87450" y="455613"/>
            <a:ext cx="6985000" cy="6699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tabLst>
                <a:tab pos="2600325" algn="l"/>
              </a:tabLst>
              <a:defRPr/>
            </a:pPr>
            <a:r>
              <a:rPr lang="es-MX" sz="2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INFORME </a:t>
            </a:r>
            <a:r>
              <a:rPr lang="es-MX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DE SEPTIEMBRE </a:t>
            </a:r>
            <a:r>
              <a:rPr lang="es-MX" sz="2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2,017</a:t>
            </a:r>
            <a:endParaRPr lang="es-ES" sz="25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468313" y="1058863"/>
            <a:ext cx="842486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7" name="Group 10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975044"/>
              </p:ext>
            </p:extLst>
          </p:nvPr>
        </p:nvGraphicFramePr>
        <p:xfrm>
          <a:off x="1331913" y="3666637"/>
          <a:ext cx="6696075" cy="2400449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440016"/>
                <a:gridCol w="4032045"/>
                <a:gridCol w="1224014"/>
              </a:tblGrid>
              <a:tr h="59877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GT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ACTIVIDAD</a:t>
                      </a:r>
                    </a:p>
                  </a:txBody>
                  <a:tcPr marL="91432" marR="91432" marT="45694" marB="45694" anchor="ctr" horzOverflow="overflow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GT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DURANTE EL MES DE SEPTIEMBRE</a:t>
                      </a:r>
                    </a:p>
                  </a:txBody>
                  <a:tcPr marL="91432" marR="91432" marT="45694" marB="45694" anchor="ctr" horzOverflow="overflow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GT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ACUMULADO AL MES DE SEPTIEMBRE</a:t>
                      </a:r>
                    </a:p>
                  </a:txBody>
                  <a:tcPr marL="91432" marR="91432" marT="45694" marB="45694" anchor="ctr" horzOverflow="overflow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55600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s-MX" sz="11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Cambria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mbria" pitchFamily="18" charset="0"/>
                        </a:rPr>
                        <a:t>PROYECTOS EN REVISION</a:t>
                      </a:r>
                      <a:endParaRPr kumimoji="0" lang="es-MX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1432" marR="91432" marT="45694" marB="45694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54 </a:t>
                      </a: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(con </a:t>
                      </a: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9</a:t>
                      </a:r>
                      <a:r>
                        <a:rPr kumimoji="0" lang="es-GT" altLang="es-GT" sz="1000" b="1" i="0" u="none" strike="noStrike" kern="1200" cap="all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+mn-ea"/>
                          <a:cs typeface="Arial" charset="0"/>
                        </a:rPr>
                        <a:t>,899</a:t>
                      </a: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 Unidades habitacionales)</a:t>
                      </a:r>
                    </a:p>
                  </a:txBody>
                  <a:tcPr marL="91432" marR="91432" marT="45694" marB="45694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s-MX" sz="1000" u="none" strike="noStrike" cap="none" normalizeH="0" baseline="0" dirty="0" smtClean="0">
                        <a:ln>
                          <a:noFill/>
                        </a:ln>
                        <a:effectLst/>
                        <a:latin typeface="Cambria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--------</a:t>
                      </a:r>
                      <a:endParaRPr kumimoji="0" lang="es-MX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1432" marR="91432" marT="45694" marB="45694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1661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s-MX" sz="11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PROYECTOS  CON INFORME DE ELEGIBILIDAD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s-MX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s-MX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1432" marR="91432" marT="45694" marB="45694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s-G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Proyectos Presentados: </a:t>
                      </a:r>
                      <a:r>
                        <a:rPr kumimoji="0" lang="es-G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Ninguno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s-GT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+mn-ea"/>
                        <a:cs typeface="Arial" charset="0"/>
                      </a:endParaRPr>
                    </a:p>
                  </a:txBody>
                  <a:tcPr marL="91432" marR="91432" marT="45694" marB="45694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s-MX" sz="1100" u="none" strike="noStrike" cap="none" normalizeH="0" baseline="0" dirty="0" smtClean="0">
                        <a:ln>
                          <a:noFill/>
                        </a:ln>
                        <a:effectLst/>
                        <a:latin typeface="Cambria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s-MX" sz="1100" u="none" strike="noStrike" cap="none" normalizeH="0" baseline="0" dirty="0" smtClean="0">
                        <a:ln>
                          <a:noFill/>
                        </a:ln>
                        <a:effectLst/>
                        <a:latin typeface="Cambria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11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mbria" pitchFamily="18" charset="0"/>
                        </a:rPr>
                        <a:t>17</a:t>
                      </a:r>
                      <a:r>
                        <a:rPr kumimoji="0" lang="es-MX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mbria" pitchFamily="18" charset="0"/>
                        </a:rPr>
                        <a:t> Proyectos con  </a:t>
                      </a:r>
                      <a:r>
                        <a:rPr kumimoji="0" lang="es-MX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mbria" pitchFamily="18" charset="0"/>
                        </a:rPr>
                        <a:t>1495</a:t>
                      </a:r>
                      <a:r>
                        <a:rPr kumimoji="0" lang="es-MX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mbria" pitchFamily="18" charset="0"/>
                        </a:rPr>
                        <a:t> unidades habitacionales</a:t>
                      </a:r>
                    </a:p>
                  </a:txBody>
                  <a:tcPr marL="91432" marR="91432" marT="45694" marB="45694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503238" y="2420938"/>
            <a:ext cx="8385175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s-MX" altLang="es-GT" sz="2400" b="1" i="1" dirty="0" smtClean="0">
              <a:solidFill>
                <a:srgbClr val="003366"/>
              </a:solidFill>
              <a:latin typeface="Cambria" pitchFamily="18" charset="0"/>
            </a:endParaRPr>
          </a:p>
          <a:p>
            <a:pPr algn="r" eaLnBrk="1" hangingPunct="1">
              <a:defRPr/>
            </a:pPr>
            <a:r>
              <a:rPr lang="es-GT" altLang="es-GT" sz="2000" b="1" dirty="0" smtClean="0">
                <a:solidFill>
                  <a:srgbClr val="003366"/>
                </a:solidFill>
                <a:latin typeface="Cambria" pitchFamily="18" charset="0"/>
              </a:rPr>
              <a:t>DEPARTAMENTO DE ANÁLISIS INMOBILIARIO</a:t>
            </a:r>
            <a:endParaRPr lang="es-MX" altLang="es-GT" sz="2000" b="1" dirty="0" smtClean="0">
              <a:solidFill>
                <a:srgbClr val="003366"/>
              </a:solidFill>
              <a:latin typeface="Cambria" pitchFamily="18" charset="0"/>
            </a:endParaRPr>
          </a:p>
          <a:p>
            <a:pPr algn="r" eaLnBrk="1" hangingPunct="1">
              <a:defRPr/>
            </a:pPr>
            <a:endParaRPr lang="es-MX" altLang="es-GT" sz="2800" b="1" i="1" dirty="0" smtClean="0">
              <a:solidFill>
                <a:srgbClr val="003366"/>
              </a:solidFill>
              <a:latin typeface="Cambria" pitchFamily="18" charset="0"/>
            </a:endParaRPr>
          </a:p>
          <a:p>
            <a:pPr algn="r" eaLnBrk="1" hangingPunct="1">
              <a:defRPr/>
            </a:pPr>
            <a:r>
              <a:rPr lang="es-MX" altLang="es-GT" sz="4000" b="1" i="1" u="sng" dirty="0" smtClean="0">
                <a:solidFill>
                  <a:srgbClr val="003366"/>
                </a:solidFill>
                <a:latin typeface="Cambria" pitchFamily="18" charset="0"/>
              </a:rPr>
              <a:t>INFORME</a:t>
            </a:r>
            <a:r>
              <a:rPr lang="es-MX" altLang="es-GT" sz="4000" b="1" i="1" u="sng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DE CASOS </a:t>
            </a:r>
          </a:p>
          <a:p>
            <a:pPr algn="r" eaLnBrk="1" hangingPunct="1">
              <a:defRPr/>
            </a:pPr>
            <a:endParaRPr lang="es-MX" altLang="es-GT" sz="3600" b="1" i="1" dirty="0" smtClean="0">
              <a:solidFill>
                <a:srgbClr val="003366"/>
              </a:solidFill>
              <a:latin typeface="Cambria" pitchFamily="18" charset="0"/>
            </a:endParaRPr>
          </a:p>
          <a:p>
            <a:pPr algn="r" eaLnBrk="1" hangingPunct="1">
              <a:defRPr/>
            </a:pPr>
            <a:r>
              <a:rPr lang="es-ES" altLang="es-GT" sz="2400" b="1" i="1" dirty="0" smtClean="0">
                <a:solidFill>
                  <a:srgbClr val="003366"/>
                </a:solidFill>
                <a:latin typeface="Cambria" pitchFamily="18" charset="0"/>
              </a:rPr>
              <a:t>SEPTIEMBRE  2,017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1493" t="77296" r="16528" b="14305"/>
          <a:stretch>
            <a:fillRect/>
          </a:stretch>
        </p:blipFill>
        <p:spPr bwMode="auto">
          <a:xfrm>
            <a:off x="0" y="6040438"/>
            <a:ext cx="9144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412875" y="857250"/>
            <a:ext cx="65500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 eaLnBrk="1" hangingPunct="1"/>
            <a:r>
              <a:rPr lang="es-MX" altLang="es-GT" sz="1400" b="1">
                <a:solidFill>
                  <a:srgbClr val="003366"/>
                </a:solidFill>
                <a:latin typeface="Cambria" pitchFamily="18" charset="0"/>
              </a:rPr>
              <a:t>DEPARTAMENTO DE ANÁLISIS INMOBILIARIO</a:t>
            </a:r>
            <a:endParaRPr lang="es-ES" altLang="es-GT" sz="1400" b="1">
              <a:solidFill>
                <a:srgbClr val="003366"/>
              </a:solidFill>
              <a:latin typeface="Cambria" pitchFamily="18" charset="0"/>
            </a:endParaRPr>
          </a:p>
        </p:txBody>
      </p:sp>
      <p:sp>
        <p:nvSpPr>
          <p:cNvPr id="3076" name="Rectangle 23"/>
          <p:cNvSpPr>
            <a:spLocks noChangeArrowheads="1"/>
          </p:cNvSpPr>
          <p:nvPr/>
        </p:nvSpPr>
        <p:spPr bwMode="auto">
          <a:xfrm>
            <a:off x="2627313" y="1916113"/>
            <a:ext cx="34544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indent="0" algn="ctr" defTabSz="912813" eaLnBrk="1" hangingPunct="1">
              <a:buClr>
                <a:schemeClr val="bg1"/>
              </a:buClr>
            </a:pPr>
            <a:r>
              <a:rPr lang="es-MX" altLang="es-GT" sz="1600" b="1" u="sng">
                <a:solidFill>
                  <a:srgbClr val="003366"/>
                </a:solidFill>
                <a:latin typeface="Cambria" pitchFamily="18" charset="0"/>
              </a:rPr>
              <a:t>CASOS ACUMULADOS AL 2017</a:t>
            </a:r>
            <a:endParaRPr lang="es-ES" altLang="es-GT" sz="1600" b="1" u="sng">
              <a:solidFill>
                <a:srgbClr val="003366"/>
              </a:solidFill>
              <a:latin typeface="Cambria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250825" y="703263"/>
            <a:ext cx="8424863" cy="0"/>
          </a:xfrm>
          <a:prstGeom prst="line">
            <a:avLst/>
          </a:prstGeom>
          <a:ln w="285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11 Rectángulo"/>
          <p:cNvSpPr>
            <a:spLocks noChangeArrowheads="1"/>
          </p:cNvSpPr>
          <p:nvPr/>
        </p:nvSpPr>
        <p:spPr bwMode="auto">
          <a:xfrm>
            <a:off x="2459038" y="1165225"/>
            <a:ext cx="4492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2813" eaLnBrk="1" hangingPunct="1"/>
            <a:r>
              <a:rPr lang="es-MX" altLang="es-GT" sz="2000" b="1">
                <a:solidFill>
                  <a:srgbClr val="003366"/>
                </a:solidFill>
                <a:latin typeface="Cambria" pitchFamily="18" charset="0"/>
              </a:rPr>
              <a:t>INFORME MES DE SEPTIEMBRE 2017</a:t>
            </a:r>
            <a:endParaRPr lang="es-ES" altLang="es-GT" sz="2000" b="1">
              <a:solidFill>
                <a:srgbClr val="003366"/>
              </a:solidFill>
              <a:latin typeface="Cambria" pitchFamily="18" charset="0"/>
            </a:endParaRPr>
          </a:p>
        </p:txBody>
      </p:sp>
      <p:sp>
        <p:nvSpPr>
          <p:cNvPr id="3079" name="12 Rectángulo"/>
          <p:cNvSpPr>
            <a:spLocks noChangeArrowheads="1"/>
          </p:cNvSpPr>
          <p:nvPr/>
        </p:nvSpPr>
        <p:spPr bwMode="auto">
          <a:xfrm>
            <a:off x="5937250" y="415925"/>
            <a:ext cx="2927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2813" eaLnBrk="1" hangingPunct="1"/>
            <a:r>
              <a:rPr lang="es-MX" altLang="es-GT" sz="1200" b="1">
                <a:solidFill>
                  <a:srgbClr val="003366"/>
                </a:solidFill>
                <a:latin typeface="Cambria" pitchFamily="18" charset="0"/>
              </a:rPr>
              <a:t>INFORME MENSUAL SEPTIEMBRE 2017</a:t>
            </a:r>
            <a:endParaRPr lang="es-ES" altLang="es-GT" sz="1200" b="1">
              <a:solidFill>
                <a:srgbClr val="003366"/>
              </a:solidFill>
              <a:latin typeface="Cambria" pitchFamily="18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1644650" y="2708275"/>
          <a:ext cx="5854700" cy="209549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689100"/>
                <a:gridCol w="1689100"/>
                <a:gridCol w="1689100"/>
                <a:gridCol w="787400"/>
              </a:tblGrid>
              <a:tr h="6692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4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Proyección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4" marB="0" anchor="ctr"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2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Ejecutado</a:t>
                      </a:r>
                      <a:endParaRPr lang="es-GT" sz="12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4" marB="0" anchor="ctr"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2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Proyección</a:t>
                      </a:r>
                      <a:endParaRPr lang="es-GT" sz="12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4" marB="0" anchor="ctr"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2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%</a:t>
                      </a:r>
                      <a:endParaRPr lang="es-GT" sz="12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4" marB="0" anchor="ctr">
                    <a:solidFill>
                      <a:srgbClr val="003366"/>
                    </a:solidFill>
                  </a:tcPr>
                </a:tc>
              </a:tr>
              <a:tr h="767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SEPTIEMBRE</a:t>
                      </a:r>
                      <a:endParaRPr lang="es-GT" sz="14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4" marB="0" anchor="ctr"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400" b="1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377</a:t>
                      </a:r>
                      <a:endParaRPr lang="es-GT" sz="1400" b="1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400" b="1" u="none" strike="noStrike" dirty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370</a:t>
                      </a:r>
                      <a:endParaRPr lang="es-GT" sz="1400" b="1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2%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3237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4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Acumulado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4" marB="0" anchor="ctr">
                    <a:solidFill>
                      <a:srgbClr val="0033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400" b="1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3,280</a:t>
                      </a:r>
                      <a:endParaRPr lang="es-GT" sz="1400" b="1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400" b="1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3,330</a:t>
                      </a:r>
                      <a:endParaRPr lang="es-GT" sz="1400" b="1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-1%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3349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SEPTIEMBRE</a:t>
                      </a:r>
                      <a:endParaRPr lang="es-GT" sz="14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4" marB="0" anchor="ctr">
                    <a:solidFill>
                      <a:srgbClr val="00336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2449513" y="868363"/>
            <a:ext cx="52022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 eaLnBrk="1" hangingPunct="1"/>
            <a:r>
              <a:rPr lang="es-ES" altLang="es-GT" sz="2000" b="1">
                <a:solidFill>
                  <a:srgbClr val="003366"/>
                </a:solidFill>
                <a:latin typeface="Cambria" pitchFamily="18" charset="0"/>
              </a:rPr>
              <a:t>CASOS TRABAJADOS DE SEPTIEMBRE 2017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1862138" y="4797425"/>
          <a:ext cx="2355850" cy="122396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74245"/>
                <a:gridCol w="981605"/>
              </a:tblGrid>
              <a:tr h="305991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000" b="0" u="none" strike="noStrike" dirty="0">
                          <a:solidFill>
                            <a:srgbClr val="003399"/>
                          </a:solidFill>
                          <a:effectLst/>
                          <a:latin typeface="Cambria" pitchFamily="18" charset="0"/>
                        </a:rPr>
                        <a:t>PROYECTADOS</a:t>
                      </a:r>
                      <a:endParaRPr lang="es-GT" sz="1000" b="0" i="0" u="none" strike="noStrike" dirty="0">
                        <a:solidFill>
                          <a:srgbClr val="003399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16" marR="9516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 smtClean="0">
                          <a:solidFill>
                            <a:srgbClr val="003399"/>
                          </a:solidFill>
                          <a:effectLst/>
                          <a:latin typeface="Cambria" pitchFamily="18" charset="0"/>
                        </a:rPr>
                        <a:t>289</a:t>
                      </a:r>
                      <a:endParaRPr lang="es-GT" sz="1000" b="0" i="0" u="none" strike="noStrike" dirty="0">
                        <a:solidFill>
                          <a:srgbClr val="003399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16" marR="9516" marT="9524" marB="0" anchor="ctr"/>
                </a:tc>
              </a:tr>
              <a:tr h="305991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000" b="0" u="none" strike="noStrike" dirty="0">
                          <a:solidFill>
                            <a:srgbClr val="003399"/>
                          </a:solidFill>
                          <a:effectLst/>
                          <a:latin typeface="Cambria" pitchFamily="18" charset="0"/>
                        </a:rPr>
                        <a:t>CLP</a:t>
                      </a:r>
                      <a:endParaRPr lang="es-GT" sz="1000" b="0" i="0" u="none" strike="noStrike" dirty="0">
                        <a:solidFill>
                          <a:srgbClr val="003399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16" marR="9516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 smtClean="0">
                          <a:solidFill>
                            <a:srgbClr val="003399"/>
                          </a:solidFill>
                          <a:effectLst/>
                          <a:latin typeface="Cambria" pitchFamily="18" charset="0"/>
                        </a:rPr>
                        <a:t>2</a:t>
                      </a:r>
                      <a:endParaRPr lang="es-GT" sz="1000" b="0" i="0" u="none" strike="noStrike" dirty="0">
                        <a:solidFill>
                          <a:srgbClr val="003399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16" marR="9516" marT="9524" marB="0" anchor="ctr"/>
                </a:tc>
              </a:tr>
              <a:tr h="305991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000" b="0" u="none" strike="noStrike" dirty="0">
                          <a:solidFill>
                            <a:srgbClr val="003399"/>
                          </a:solidFill>
                          <a:effectLst/>
                          <a:latin typeface="Cambria" pitchFamily="18" charset="0"/>
                        </a:rPr>
                        <a:t>EXISTENTES</a:t>
                      </a:r>
                      <a:endParaRPr lang="es-GT" sz="1000" b="0" i="0" u="none" strike="noStrike" dirty="0">
                        <a:solidFill>
                          <a:srgbClr val="003399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16" marR="9516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 smtClean="0">
                          <a:solidFill>
                            <a:srgbClr val="003399"/>
                          </a:solidFill>
                          <a:effectLst/>
                          <a:latin typeface="Cambria" pitchFamily="18" charset="0"/>
                        </a:rPr>
                        <a:t>23</a:t>
                      </a:r>
                      <a:endParaRPr lang="es-GT" sz="1000" b="0" i="0" u="none" strike="noStrike" dirty="0">
                        <a:solidFill>
                          <a:srgbClr val="003399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16" marR="9516" marT="9524" marB="0" anchor="ctr"/>
                </a:tc>
              </a:tr>
              <a:tr h="305991">
                <a:tc>
                  <a:txBody>
                    <a:bodyPr/>
                    <a:lstStyle/>
                    <a:p>
                      <a:pPr algn="r" fontAlgn="ctr"/>
                      <a:r>
                        <a:rPr lang="es-GT" sz="1000" b="1" i="0" u="none" strike="noStrike" dirty="0" smtClean="0">
                          <a:solidFill>
                            <a:srgbClr val="003399"/>
                          </a:solidFill>
                          <a:effectLst/>
                          <a:latin typeface="Cambria" pitchFamily="18" charset="0"/>
                        </a:rPr>
                        <a:t>TOTAL</a:t>
                      </a:r>
                      <a:endParaRPr lang="es-GT" sz="1000" b="1" i="0" u="none" strike="noStrike" dirty="0">
                        <a:solidFill>
                          <a:srgbClr val="003399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16" marR="9516" marT="9524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 smtClean="0">
                          <a:solidFill>
                            <a:srgbClr val="003399"/>
                          </a:solidFill>
                          <a:effectLst/>
                          <a:latin typeface="Cambria" pitchFamily="18" charset="0"/>
                        </a:rPr>
                        <a:t>314</a:t>
                      </a:r>
                    </a:p>
                  </a:txBody>
                  <a:tcPr marL="9516" marR="9516" marT="9524" marB="0" anchor="ctr"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cxnSp>
        <p:nvCxnSpPr>
          <p:cNvPr id="7" name="6 Conector recto"/>
          <p:cNvCxnSpPr/>
          <p:nvPr/>
        </p:nvCxnSpPr>
        <p:spPr>
          <a:xfrm>
            <a:off x="250825" y="703263"/>
            <a:ext cx="8424863" cy="0"/>
          </a:xfrm>
          <a:prstGeom prst="line">
            <a:avLst/>
          </a:prstGeom>
          <a:ln w="285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4383088" y="4797425"/>
          <a:ext cx="2060575" cy="123190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194042"/>
                <a:gridCol w="866533"/>
              </a:tblGrid>
              <a:tr h="464814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000" b="0" u="none" strike="noStrike" dirty="0">
                          <a:solidFill>
                            <a:srgbClr val="003399"/>
                          </a:solidFill>
                          <a:effectLst/>
                          <a:latin typeface="Cambria" panose="02040503050406030204" pitchFamily="18" charset="0"/>
                        </a:rPr>
                        <a:t>NOVACIONES Y </a:t>
                      </a:r>
                      <a:r>
                        <a:rPr lang="es-GT" sz="1000" b="0" u="none" strike="noStrike" dirty="0" smtClean="0">
                          <a:solidFill>
                            <a:srgbClr val="003399"/>
                          </a:solidFill>
                          <a:effectLst/>
                          <a:latin typeface="Cambria" panose="02040503050406030204" pitchFamily="18" charset="0"/>
                        </a:rPr>
                        <a:t>REESTRUCTURA CIONES</a:t>
                      </a:r>
                      <a:endParaRPr lang="es-GT" sz="1000" b="0" i="0" u="none" strike="noStrike" dirty="0">
                        <a:solidFill>
                          <a:srgbClr val="003399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7" marR="7617" marT="76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 smtClean="0">
                          <a:solidFill>
                            <a:srgbClr val="003399"/>
                          </a:solidFill>
                          <a:effectLst/>
                          <a:latin typeface="Cambria" panose="02040503050406030204" pitchFamily="18" charset="0"/>
                        </a:rPr>
                        <a:t>8</a:t>
                      </a:r>
                      <a:endParaRPr lang="es-GT" sz="1000" b="0" i="0" u="none" strike="noStrike" dirty="0">
                        <a:solidFill>
                          <a:srgbClr val="003399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7" marR="7617" marT="7614" marB="0" anchor="ctr"/>
                </a:tc>
              </a:tr>
              <a:tr h="482732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000" b="0" u="none" strike="noStrike" dirty="0">
                          <a:solidFill>
                            <a:srgbClr val="003399"/>
                          </a:solidFill>
                          <a:effectLst/>
                          <a:latin typeface="Cambria" panose="02040503050406030204" pitchFamily="18" charset="0"/>
                        </a:rPr>
                        <a:t>CASOS PROPIOS</a:t>
                      </a:r>
                      <a:endParaRPr lang="es-GT" sz="1000" b="0" i="0" u="none" strike="noStrike" dirty="0">
                        <a:solidFill>
                          <a:srgbClr val="003399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7" marR="7617" marT="761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GT" sz="1000" b="0" i="0" u="none" strike="noStrike" dirty="0" smtClean="0">
                        <a:solidFill>
                          <a:srgbClr val="003399"/>
                        </a:solidFill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 fontAlgn="ctr"/>
                      <a:r>
                        <a:rPr lang="es-GT" sz="1000" b="0" i="1" u="none" strike="noStrike" dirty="0" smtClean="0">
                          <a:solidFill>
                            <a:srgbClr val="003399"/>
                          </a:solidFill>
                          <a:effectLst/>
                          <a:latin typeface="Cambria" panose="02040503050406030204" pitchFamily="18" charset="0"/>
                        </a:rPr>
                        <a:t>55</a:t>
                      </a:r>
                    </a:p>
                    <a:p>
                      <a:pPr algn="ctr" fontAlgn="ctr"/>
                      <a:endParaRPr lang="es-GT" sz="1000" b="0" i="0" u="none" strike="noStrike" dirty="0">
                        <a:solidFill>
                          <a:srgbClr val="003399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7" marR="7617" marT="7614" marB="0" anchor="ctr"/>
                </a:tc>
              </a:tr>
              <a:tr h="284355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000" b="1" u="none" strike="noStrike" dirty="0">
                          <a:solidFill>
                            <a:srgbClr val="003399"/>
                          </a:solidFill>
                          <a:effectLst/>
                          <a:latin typeface="Cambria" panose="02040503050406030204" pitchFamily="18" charset="0"/>
                        </a:rPr>
                        <a:t> TOTAL </a:t>
                      </a:r>
                      <a:endParaRPr lang="es-GT" sz="1000" b="1" i="0" u="none" strike="noStrike" dirty="0">
                        <a:solidFill>
                          <a:srgbClr val="003399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7" marR="7617" marT="7614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 smtClean="0">
                          <a:solidFill>
                            <a:srgbClr val="003399"/>
                          </a:solidFill>
                          <a:effectLst/>
                          <a:latin typeface="Cambria" panose="02040503050406030204" pitchFamily="18" charset="0"/>
                        </a:rPr>
                        <a:t>63</a:t>
                      </a:r>
                      <a:endParaRPr lang="es-GT" sz="1000" b="0" i="0" u="none" strike="noStrike" dirty="0">
                        <a:solidFill>
                          <a:srgbClr val="003399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7" marR="7617" marT="7614" marB="0" anchor="ctr"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6615113" y="4797425"/>
          <a:ext cx="981075" cy="122396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981075"/>
              </a:tblGrid>
              <a:tr h="305991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 dirty="0" smtClean="0">
                          <a:solidFill>
                            <a:srgbClr val="003399"/>
                          </a:solidFill>
                          <a:effectLst/>
                          <a:latin typeface="Cambria" pitchFamily="18" charset="0"/>
                        </a:rPr>
                        <a:t>TOTAL</a:t>
                      </a:r>
                      <a:endParaRPr lang="es-GT" sz="900" b="0" i="0" u="none" strike="noStrike" dirty="0">
                        <a:solidFill>
                          <a:srgbClr val="003399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11" marR="9511" marT="9524" marB="0" anchor="ctr">
                    <a:solidFill>
                      <a:srgbClr val="CCECFF"/>
                    </a:solidFill>
                  </a:tcPr>
                </a:tc>
              </a:tr>
              <a:tr h="305991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 smtClean="0">
                          <a:solidFill>
                            <a:srgbClr val="003399"/>
                          </a:solidFill>
                          <a:effectLst/>
                          <a:latin typeface="Cambria" pitchFamily="18" charset="0"/>
                        </a:rPr>
                        <a:t>314</a:t>
                      </a:r>
                      <a:endParaRPr lang="es-GT" sz="1400" b="0" i="0" u="none" strike="noStrike" dirty="0">
                        <a:solidFill>
                          <a:srgbClr val="003399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11" marR="9511" marT="9524" marB="0" anchor="ctr"/>
                </a:tc>
              </a:tr>
              <a:tr h="305991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 smtClean="0">
                          <a:solidFill>
                            <a:srgbClr val="003399"/>
                          </a:solidFill>
                          <a:effectLst/>
                          <a:latin typeface="Cambria" pitchFamily="18" charset="0"/>
                        </a:rPr>
                        <a:t>63</a:t>
                      </a:r>
                      <a:endParaRPr lang="es-GT" sz="1400" b="0" i="0" u="none" strike="noStrike" dirty="0">
                        <a:solidFill>
                          <a:srgbClr val="003399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11" marR="9511" marT="9524" marB="0" anchor="ctr"/>
                </a:tc>
              </a:tr>
              <a:tr h="305991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600" b="1" i="0" u="none" strike="noStrike" dirty="0" smtClean="0">
                          <a:solidFill>
                            <a:srgbClr val="003399"/>
                          </a:solidFill>
                          <a:effectLst/>
                          <a:latin typeface="Cambria" pitchFamily="18" charset="0"/>
                        </a:rPr>
                        <a:t>377</a:t>
                      </a:r>
                    </a:p>
                  </a:txBody>
                  <a:tcPr marL="9511" marR="9511" marT="9524" marB="0" anchor="ctr"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4143" name="12 Rectángulo"/>
          <p:cNvSpPr>
            <a:spLocks noChangeArrowheads="1"/>
          </p:cNvSpPr>
          <p:nvPr/>
        </p:nvSpPr>
        <p:spPr bwMode="auto">
          <a:xfrm>
            <a:off x="5937250" y="415925"/>
            <a:ext cx="2927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2813" eaLnBrk="1" hangingPunct="1"/>
            <a:r>
              <a:rPr lang="es-MX" altLang="es-GT" sz="1200" b="1">
                <a:solidFill>
                  <a:srgbClr val="003366"/>
                </a:solidFill>
                <a:latin typeface="Cambria" pitchFamily="18" charset="0"/>
              </a:rPr>
              <a:t>INFORME MENSUAL SEPTIEMBRE 2017</a:t>
            </a:r>
            <a:endParaRPr lang="es-ES" altLang="es-GT" sz="1200" b="1">
              <a:solidFill>
                <a:srgbClr val="003366"/>
              </a:solidFill>
              <a:latin typeface="Cambria" pitchFamily="18" charset="0"/>
            </a:endParaRPr>
          </a:p>
        </p:txBody>
      </p:sp>
      <p:graphicFrame>
        <p:nvGraphicFramePr>
          <p:cNvPr id="9" name="2 Gráfico"/>
          <p:cNvGraphicFramePr>
            <a:graphicFrameLocks/>
          </p:cNvGraphicFramePr>
          <p:nvPr/>
        </p:nvGraphicFramePr>
        <p:xfrm>
          <a:off x="827584" y="1484784"/>
          <a:ext cx="7488832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395288" y="776288"/>
            <a:ext cx="8135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 eaLnBrk="1" hangingPunct="1"/>
            <a:r>
              <a:rPr lang="es-ES" altLang="es-GT" sz="2000" b="1">
                <a:solidFill>
                  <a:srgbClr val="003366"/>
                </a:solidFill>
                <a:latin typeface="Cambria" pitchFamily="18" charset="0"/>
              </a:rPr>
              <a:t>CASOS NOVACIÓN Y REESTRUCTURACIÓN DE LA DEUDA </a:t>
            </a:r>
          </a:p>
          <a:p>
            <a:pPr algn="ctr" defTabSz="912813" eaLnBrk="1" hangingPunct="1"/>
            <a:r>
              <a:rPr lang="es-ES" altLang="es-GT" sz="2000" b="1">
                <a:solidFill>
                  <a:srgbClr val="003366"/>
                </a:solidFill>
                <a:latin typeface="Cambria" pitchFamily="18" charset="0"/>
              </a:rPr>
              <a:t> SEPTIEMBRE 2017</a:t>
            </a:r>
          </a:p>
        </p:txBody>
      </p:sp>
      <p:cxnSp>
        <p:nvCxnSpPr>
          <p:cNvPr id="8" name="7 Conector recto"/>
          <p:cNvCxnSpPr/>
          <p:nvPr/>
        </p:nvCxnSpPr>
        <p:spPr>
          <a:xfrm>
            <a:off x="250825" y="703263"/>
            <a:ext cx="8424863" cy="0"/>
          </a:xfrm>
          <a:prstGeom prst="line">
            <a:avLst/>
          </a:prstGeom>
          <a:ln w="285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4" name="12 Rectángulo"/>
          <p:cNvSpPr>
            <a:spLocks noChangeArrowheads="1"/>
          </p:cNvSpPr>
          <p:nvPr/>
        </p:nvSpPr>
        <p:spPr bwMode="auto">
          <a:xfrm>
            <a:off x="5937250" y="415925"/>
            <a:ext cx="2927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2813" eaLnBrk="1" hangingPunct="1"/>
            <a:r>
              <a:rPr lang="es-MX" altLang="es-GT" sz="1200" b="1">
                <a:solidFill>
                  <a:srgbClr val="003366"/>
                </a:solidFill>
                <a:latin typeface="Cambria" pitchFamily="18" charset="0"/>
              </a:rPr>
              <a:t>INFORME MENSUAL SEPTIEMBRE 2017</a:t>
            </a:r>
            <a:endParaRPr lang="es-ES" altLang="es-GT" sz="1200" b="1">
              <a:solidFill>
                <a:srgbClr val="003366"/>
              </a:solidFill>
              <a:latin typeface="Cambria" pitchFamily="18" charset="0"/>
            </a:endParaRPr>
          </a:p>
        </p:txBody>
      </p:sp>
      <p:graphicFrame>
        <p:nvGraphicFramePr>
          <p:cNvPr id="9" name="1 Gráfico"/>
          <p:cNvGraphicFramePr>
            <a:graphicFrameLocks/>
          </p:cNvGraphicFramePr>
          <p:nvPr/>
        </p:nvGraphicFramePr>
        <p:xfrm>
          <a:off x="683568" y="1628800"/>
          <a:ext cx="7560840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395288" y="776288"/>
            <a:ext cx="8280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 eaLnBrk="1" hangingPunct="1"/>
            <a:r>
              <a:rPr lang="es-ES" altLang="es-GT" sz="2000" b="1">
                <a:solidFill>
                  <a:srgbClr val="003366"/>
                </a:solidFill>
                <a:latin typeface="Cambria" pitchFamily="18" charset="0"/>
              </a:rPr>
              <a:t>CASOS PROPIOS FHA </a:t>
            </a:r>
          </a:p>
          <a:p>
            <a:pPr algn="ctr" defTabSz="912813" eaLnBrk="1" hangingPunct="1"/>
            <a:r>
              <a:rPr lang="es-ES" altLang="es-GT" sz="2000" b="1">
                <a:solidFill>
                  <a:srgbClr val="003366"/>
                </a:solidFill>
                <a:latin typeface="Cambria" pitchFamily="18" charset="0"/>
              </a:rPr>
              <a:t> SEPTIEMBRE 2017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250825" y="703263"/>
            <a:ext cx="8424863" cy="0"/>
          </a:xfrm>
          <a:prstGeom prst="line">
            <a:avLst/>
          </a:prstGeom>
          <a:ln w="285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8" name="12 Rectángulo"/>
          <p:cNvSpPr>
            <a:spLocks noChangeArrowheads="1"/>
          </p:cNvSpPr>
          <p:nvPr/>
        </p:nvSpPr>
        <p:spPr bwMode="auto">
          <a:xfrm>
            <a:off x="5937250" y="415925"/>
            <a:ext cx="2927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2813" eaLnBrk="1" hangingPunct="1"/>
            <a:r>
              <a:rPr lang="es-MX" altLang="es-GT" sz="1200" b="1">
                <a:solidFill>
                  <a:srgbClr val="003366"/>
                </a:solidFill>
                <a:latin typeface="Cambria" pitchFamily="18" charset="0"/>
              </a:rPr>
              <a:t>INFORME MENSUAL SEPTIEMBRE 2017</a:t>
            </a:r>
            <a:endParaRPr lang="es-ES" altLang="es-GT" sz="1200" b="1">
              <a:solidFill>
                <a:srgbClr val="003366"/>
              </a:solidFill>
              <a:latin typeface="Cambria" pitchFamily="18" charset="0"/>
            </a:endParaRPr>
          </a:p>
        </p:txBody>
      </p:sp>
      <p:graphicFrame>
        <p:nvGraphicFramePr>
          <p:cNvPr id="8" name="2 Gráfico"/>
          <p:cNvGraphicFramePr>
            <a:graphicFrameLocks/>
          </p:cNvGraphicFramePr>
          <p:nvPr/>
        </p:nvGraphicFramePr>
        <p:xfrm>
          <a:off x="899592" y="1916832"/>
          <a:ext cx="756084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250825" y="703263"/>
            <a:ext cx="8424863" cy="0"/>
          </a:xfrm>
          <a:prstGeom prst="line">
            <a:avLst/>
          </a:prstGeom>
          <a:ln w="285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1" name="Rectangle 2"/>
          <p:cNvSpPr txBox="1">
            <a:spLocks noChangeArrowheads="1"/>
          </p:cNvSpPr>
          <p:nvPr/>
        </p:nvSpPr>
        <p:spPr bwMode="auto">
          <a:xfrm>
            <a:off x="1692275" y="908050"/>
            <a:ext cx="6048375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2813" eaLnBrk="1" hangingPunct="1">
              <a:spcBef>
                <a:spcPct val="20000"/>
              </a:spcBef>
            </a:pPr>
            <a:r>
              <a:rPr lang="es-GT" altLang="es-GT" sz="2000" b="1">
                <a:solidFill>
                  <a:srgbClr val="003366"/>
                </a:solidFill>
                <a:latin typeface="Cambria" pitchFamily="18" charset="0"/>
              </a:rPr>
              <a:t>RESUMEN </a:t>
            </a:r>
          </a:p>
          <a:p>
            <a:pPr algn="ctr" defTabSz="912813" eaLnBrk="1" hangingPunct="1">
              <a:spcBef>
                <a:spcPct val="20000"/>
              </a:spcBef>
            </a:pPr>
            <a:r>
              <a:rPr lang="es-GT" altLang="es-GT" sz="2000" b="1">
                <a:solidFill>
                  <a:srgbClr val="003366"/>
                </a:solidFill>
                <a:latin typeface="Cambria" pitchFamily="18" charset="0"/>
              </a:rPr>
              <a:t>SEPTIEMBRE 2017</a:t>
            </a:r>
          </a:p>
          <a:p>
            <a:pPr algn="ctr" defTabSz="912813" eaLnBrk="1" hangingPunct="1">
              <a:spcBef>
                <a:spcPct val="20000"/>
              </a:spcBef>
            </a:pPr>
            <a:r>
              <a:rPr lang="es-GT" altLang="es-GT" sz="2800">
                <a:solidFill>
                  <a:srgbClr val="003366"/>
                </a:solidFill>
                <a:latin typeface="Cambria" pitchFamily="18" charset="0"/>
              </a:rPr>
              <a:t> </a:t>
            </a:r>
            <a:endParaRPr lang="es-ES" altLang="es-GT" sz="2800">
              <a:solidFill>
                <a:srgbClr val="003366"/>
              </a:solidFill>
              <a:latin typeface="Cambria" pitchFamily="18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1116013" y="1824038"/>
          <a:ext cx="7056437" cy="3476625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677002"/>
                <a:gridCol w="3619353"/>
                <a:gridCol w="1380041"/>
                <a:gridCol w="1380041"/>
              </a:tblGrid>
              <a:tr h="504825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600" b="1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No.</a:t>
                      </a:r>
                      <a:endParaRPr lang="es-GT" sz="16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800" b="1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TIPO DE CASO</a:t>
                      </a:r>
                      <a:endParaRPr lang="es-GT" sz="18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SEPTIEMBRE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050" b="1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ACUMULADO ENERO </a:t>
                      </a:r>
                      <a:r>
                        <a:rPr lang="es-GT" sz="105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SEPTIEMBRE</a:t>
                      </a:r>
                      <a:endParaRPr lang="es-GT" sz="105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003366"/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200" u="none" strike="noStrike" dirty="0">
                          <a:solidFill>
                            <a:srgbClr val="003399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es-GT" sz="1200" b="0" i="0" u="none" strike="noStrike" dirty="0">
                        <a:solidFill>
                          <a:srgbClr val="003399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u="none" strike="noStrike" dirty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PROYECTADOS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289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2519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518160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200" u="none" strike="noStrike">
                          <a:solidFill>
                            <a:srgbClr val="003399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es-GT" sz="1200" b="0" i="0" u="none" strike="noStrike">
                        <a:solidFill>
                          <a:srgbClr val="003399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u="none" strike="noStrike" dirty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EXISTENTES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23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222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518160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200" u="none" strike="noStrike">
                          <a:solidFill>
                            <a:srgbClr val="003399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es-GT" sz="1200" b="0" i="0" u="none" strike="noStrike">
                        <a:solidFill>
                          <a:srgbClr val="003399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u="none" strike="noStrike" dirty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CLP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23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518160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200" u="none" strike="noStrike">
                          <a:solidFill>
                            <a:srgbClr val="003399"/>
                          </a:solidFill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es-GT" sz="1200" b="0" i="0" u="none" strike="noStrike">
                        <a:solidFill>
                          <a:srgbClr val="003399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u="none" strike="noStrike" dirty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NOVACIONES Y REESTRUCTURACIONES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8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77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518160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200" u="none" strike="noStrike">
                          <a:solidFill>
                            <a:srgbClr val="003399"/>
                          </a:solidFill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es-GT" sz="1200" b="0" i="0" u="none" strike="noStrike">
                        <a:solidFill>
                          <a:srgbClr val="003399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u="none" strike="noStrike" dirty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CASOS PROPIOS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55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439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3810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GT" sz="1400" u="none" strike="noStrike" dirty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 TOTAL 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1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377</a:t>
                      </a:r>
                      <a:endParaRPr lang="es-GT" sz="1400" b="1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1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3,280</a:t>
                      </a:r>
                      <a:endParaRPr lang="es-GT" sz="1400" b="1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7213" name="12 Rectángulo"/>
          <p:cNvSpPr>
            <a:spLocks noChangeArrowheads="1"/>
          </p:cNvSpPr>
          <p:nvPr/>
        </p:nvSpPr>
        <p:spPr bwMode="auto">
          <a:xfrm>
            <a:off x="5937250" y="415925"/>
            <a:ext cx="2927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2813" eaLnBrk="1" hangingPunct="1"/>
            <a:r>
              <a:rPr lang="es-MX" altLang="es-GT" sz="1200" b="1">
                <a:solidFill>
                  <a:srgbClr val="003366"/>
                </a:solidFill>
                <a:latin typeface="Cambria" pitchFamily="18" charset="0"/>
              </a:rPr>
              <a:t>INFORME MENSUAL SEPTIEMBRE 2017</a:t>
            </a:r>
            <a:endParaRPr lang="es-ES" altLang="es-GT" sz="1200" b="1">
              <a:solidFill>
                <a:srgbClr val="003366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042988" y="1655763"/>
          <a:ext cx="7416823" cy="429351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736952"/>
                <a:gridCol w="1170085"/>
                <a:gridCol w="1509786"/>
              </a:tblGrid>
              <a:tr h="667997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600" b="1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PROYECTO</a:t>
                      </a:r>
                      <a:endParaRPr lang="es-GT" sz="16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9" marR="7619" marT="7620" marB="0" anchor="ctr"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600" b="1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CASOS</a:t>
                      </a:r>
                      <a:endParaRPr lang="es-GT" sz="16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9" marR="7619" marT="7620" marB="0" anchor="ctr"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600" b="1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MONTOS / Q.</a:t>
                      </a:r>
                      <a:endParaRPr lang="es-GT" sz="16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9" marR="7619" marT="7620" marB="0" anchor="ctr">
                    <a:solidFill>
                      <a:srgbClr val="003366"/>
                    </a:solidFill>
                  </a:tcPr>
                </a:tc>
              </a:tr>
              <a:tr h="40295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MARISCAL UNO UNO</a:t>
                      </a:r>
                      <a:endParaRPr lang="es-ES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9" marR="7619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27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9" marR="7619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19,440,800.00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9" marR="7619" marT="7620" marB="0" anchor="ctr"/>
                </a:tc>
              </a:tr>
              <a:tr h="39299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RESIDENCIAL FUENTES DEL VALLE SAN</a:t>
                      </a:r>
                      <a:r>
                        <a:rPr lang="es-ES" sz="1400" b="0" u="none" strike="noStrike" baseline="0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 MIGUEL</a:t>
                      </a:r>
                      <a:endParaRPr lang="es-ES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9" marR="7619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20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9" marR="7619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7,703,200.00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9" marR="7619" marT="7620" marB="0" anchor="ctr"/>
                </a:tc>
              </a:tr>
              <a:tr h="47159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VALLE DE NAVARRA</a:t>
                      </a:r>
                      <a:endParaRPr lang="es-ES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9" marR="7619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20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9" marR="7619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5,670,700.00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9" marR="7619" marT="7620" marB="0" anchor="ctr"/>
                </a:tc>
              </a:tr>
              <a:tr h="47159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FUENTES DEL VALLE</a:t>
                      </a:r>
                      <a:r>
                        <a:rPr lang="es-ES" sz="1400" b="0" u="none" strike="noStrike" baseline="0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 NORTE II</a:t>
                      </a:r>
                      <a:endParaRPr lang="es-ES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9" marR="7619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17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9" marR="7619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6,795,800.00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9" marR="7619" marT="7620" marB="0" anchor="ctr"/>
                </a:tc>
              </a:tr>
              <a:tr h="47159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COND. EL REFUGIO</a:t>
                      </a:r>
                      <a:r>
                        <a:rPr lang="es-ES" sz="1400" b="0" u="none" strike="noStrike" baseline="0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 DE SAN RAFAEL 5</a:t>
                      </a:r>
                      <a:endParaRPr lang="es-ES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9" marR="7619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15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9" marR="7619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3,628,000.00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9" marR="7619" marT="7620" marB="0" anchor="ctr"/>
                </a:tc>
              </a:tr>
              <a:tr h="47159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VILLAS LOMAS SANTA</a:t>
                      </a:r>
                      <a:r>
                        <a:rPr lang="es-ES" sz="1400" b="0" i="0" u="none" strike="noStrike" baseline="0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 CATALINA</a:t>
                      </a:r>
                      <a:endParaRPr lang="es-ES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9" marR="7619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14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9" marR="7619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7,579,000.00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9" marR="7619" marT="7620" marB="0" anchor="ctr"/>
                </a:tc>
              </a:tr>
              <a:tr h="47159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CONDOMINIO SAN JULIAN (FASE III)</a:t>
                      </a:r>
                      <a:endParaRPr lang="es-ES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9" marR="7619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13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9" marR="7619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6,186,500.00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9" marR="7619" marT="7620" marB="0" anchor="ctr"/>
                </a:tc>
              </a:tr>
              <a:tr h="47159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RES. LOS PLANES DE BARCENAS SECTOR 13 EUGENIAS</a:t>
                      </a:r>
                      <a:endParaRPr lang="es-ES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9" marR="7619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13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9" marR="7619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mbria" panose="02040503050406030204" pitchFamily="18" charset="0"/>
                        </a:rPr>
                        <a:t>4,480,200.00</a:t>
                      </a:r>
                      <a:endParaRPr lang="es-GT" sz="1400" b="0" i="0" u="none" strike="noStrike" dirty="0">
                        <a:solidFill>
                          <a:srgbClr val="003366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9" marR="7619" marT="7620" marB="0" anchor="ctr"/>
                </a:tc>
              </a:tr>
            </a:tbl>
          </a:graphicData>
        </a:graphic>
      </p:graphicFrame>
      <p:cxnSp>
        <p:nvCxnSpPr>
          <p:cNvPr id="5" name="4 Conector recto"/>
          <p:cNvCxnSpPr/>
          <p:nvPr/>
        </p:nvCxnSpPr>
        <p:spPr>
          <a:xfrm>
            <a:off x="250825" y="703263"/>
            <a:ext cx="8424863" cy="0"/>
          </a:xfrm>
          <a:prstGeom prst="line">
            <a:avLst/>
          </a:prstGeom>
          <a:ln w="285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37" name="Rectangle 2"/>
          <p:cNvSpPr txBox="1">
            <a:spLocks noChangeArrowheads="1"/>
          </p:cNvSpPr>
          <p:nvPr/>
        </p:nvSpPr>
        <p:spPr bwMode="auto">
          <a:xfrm>
            <a:off x="1763713" y="908050"/>
            <a:ext cx="6048375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2813" eaLnBrk="1" hangingPunct="1">
              <a:spcBef>
                <a:spcPct val="20000"/>
              </a:spcBef>
            </a:pPr>
            <a:r>
              <a:rPr lang="es-GT" altLang="es-GT" sz="2000" b="1">
                <a:solidFill>
                  <a:srgbClr val="003366"/>
                </a:solidFill>
                <a:latin typeface="Cambria" pitchFamily="18" charset="0"/>
              </a:rPr>
              <a:t>CASOS INGRESADOS</a:t>
            </a:r>
          </a:p>
          <a:p>
            <a:pPr algn="ctr" defTabSz="912813" eaLnBrk="1" hangingPunct="1">
              <a:spcBef>
                <a:spcPct val="20000"/>
              </a:spcBef>
            </a:pPr>
            <a:r>
              <a:rPr lang="es-GT" altLang="es-GT" sz="2000" b="1">
                <a:solidFill>
                  <a:srgbClr val="003366"/>
                </a:solidFill>
                <a:latin typeface="Cambria" pitchFamily="18" charset="0"/>
              </a:rPr>
              <a:t>SEPTIEMBRE 2017</a:t>
            </a:r>
          </a:p>
          <a:p>
            <a:pPr algn="ctr" defTabSz="912813" eaLnBrk="1" hangingPunct="1">
              <a:spcBef>
                <a:spcPct val="20000"/>
              </a:spcBef>
            </a:pPr>
            <a:r>
              <a:rPr lang="es-GT" altLang="es-GT" sz="2800">
                <a:solidFill>
                  <a:srgbClr val="003366"/>
                </a:solidFill>
                <a:latin typeface="Cambria" pitchFamily="18" charset="0"/>
              </a:rPr>
              <a:t> </a:t>
            </a:r>
            <a:endParaRPr lang="es-ES" altLang="es-GT" sz="2800">
              <a:solidFill>
                <a:srgbClr val="003366"/>
              </a:solidFill>
              <a:latin typeface="Cambria" pitchFamily="18" charset="0"/>
            </a:endParaRPr>
          </a:p>
        </p:txBody>
      </p:sp>
      <p:sp>
        <p:nvSpPr>
          <p:cNvPr id="8238" name="12 Rectángulo"/>
          <p:cNvSpPr>
            <a:spLocks noChangeArrowheads="1"/>
          </p:cNvSpPr>
          <p:nvPr/>
        </p:nvSpPr>
        <p:spPr bwMode="auto">
          <a:xfrm>
            <a:off x="5937250" y="415925"/>
            <a:ext cx="2927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2813" eaLnBrk="1" hangingPunct="1"/>
            <a:r>
              <a:rPr lang="es-MX" altLang="es-GT" sz="1200" b="1">
                <a:solidFill>
                  <a:srgbClr val="003366"/>
                </a:solidFill>
                <a:latin typeface="Cambria" pitchFamily="18" charset="0"/>
              </a:rPr>
              <a:t>INFORME MENSUAL SEPTIEMBRE 2017</a:t>
            </a:r>
            <a:endParaRPr lang="es-ES" altLang="es-GT" sz="1200" b="1">
              <a:solidFill>
                <a:srgbClr val="003366"/>
              </a:solidFill>
              <a:latin typeface="Cambria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547580" y="6093370"/>
            <a:ext cx="5040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CASOS AISLADOS </a:t>
            </a:r>
            <a:r>
              <a:rPr lang="es-ES" sz="1100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: 22, MONTO 7,262,600.00</a:t>
            </a:r>
            <a:endParaRPr lang="es-GT" sz="1100" dirty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5650" y="1484313"/>
            <a:ext cx="7848600" cy="2160587"/>
          </a:xfrm>
        </p:spPr>
        <p:txBody>
          <a:bodyPr/>
          <a:lstStyle/>
          <a:p>
            <a:pPr>
              <a:defRPr/>
            </a:pPr>
            <a:r>
              <a:rPr lang="es-G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INFORMACIÓN ÁREA DEPARTAMENTAL SEPTIEMBRE 2017</a:t>
            </a:r>
            <a:endParaRPr lang="es-G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cxnSp>
        <p:nvCxnSpPr>
          <p:cNvPr id="4" name="Conector recto 3"/>
          <p:cNvCxnSpPr/>
          <p:nvPr/>
        </p:nvCxnSpPr>
        <p:spPr>
          <a:xfrm>
            <a:off x="468313" y="3213100"/>
            <a:ext cx="842486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241083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 bwMode="auto">
          <a:xfrm>
            <a:off x="323850" y="19050"/>
            <a:ext cx="8229600" cy="9366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tabLst>
                <a:tab pos="2600325" algn="l"/>
              </a:tabLst>
              <a:defRPr/>
            </a:pPr>
            <a:r>
              <a:rPr lang="es-GT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INFORMACION DE PROYECTOS, CASOS CLP Y EXISTENTES  </a:t>
            </a:r>
            <a:r>
              <a:rPr lang="es-GT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 </a:t>
            </a:r>
          </a:p>
          <a:p>
            <a:pPr marL="0" indent="0" algn="ctr">
              <a:buFontTx/>
              <a:buNone/>
              <a:tabLst>
                <a:tab pos="2600325" algn="l"/>
              </a:tabLst>
              <a:defRPr/>
            </a:pPr>
            <a:r>
              <a:rPr lang="es-GT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AREA DEPARTAMENTAL</a:t>
            </a:r>
            <a:r>
              <a:rPr lang="es-GT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/>
            </a:r>
            <a:br>
              <a:rPr lang="es-GT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</a:br>
            <a:r>
              <a:rPr lang="es-GT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DURANTE  EL  MES </a:t>
            </a:r>
            <a:r>
              <a:rPr lang="es-GT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DE SEPTIEMBRE 2017</a:t>
            </a:r>
            <a:endParaRPr lang="es-GT" sz="1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419100" y="955675"/>
            <a:ext cx="8424863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1214438" y="1268413"/>
          <a:ext cx="6670675" cy="463720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31756"/>
                <a:gridCol w="2638919"/>
              </a:tblGrid>
              <a:tr h="3353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600" u="none" strike="noStrike" dirty="0" smtClean="0">
                          <a:latin typeface="Cambria" pitchFamily="18" charset="0"/>
                        </a:rPr>
                        <a:t>PROYECTOS   Y  ANTEPROYECTOS </a:t>
                      </a:r>
                      <a:endParaRPr lang="es-GT" sz="1600" b="1" dirty="0">
                        <a:latin typeface="Cambria" pitchFamily="18" charset="0"/>
                      </a:endParaRPr>
                    </a:p>
                  </a:txBody>
                  <a:tcPr marL="91448" marR="91448" marT="45737" marB="457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600" u="none" strike="noStrike" dirty="0" smtClean="0">
                          <a:latin typeface="Cambria" pitchFamily="18" charset="0"/>
                        </a:rPr>
                        <a:t>CANTIDAD</a:t>
                      </a:r>
                      <a:endParaRPr lang="es-GT" sz="1600" b="1" dirty="0">
                        <a:latin typeface="Cambria" pitchFamily="18" charset="0"/>
                      </a:endParaRPr>
                    </a:p>
                  </a:txBody>
                  <a:tcPr marL="91448" marR="91448" marT="45737" marB="457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5486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000" b="1" u="none" strike="noStrike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Proyectos Declarados Elegibles:</a:t>
                      </a:r>
                    </a:p>
                  </a:txBody>
                  <a:tcPr marL="91448" marR="91448" marT="45737" marB="457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GT" sz="1000" b="1" kern="1200" dirty="0" smtClean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000" b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Ninguno</a:t>
                      </a:r>
                    </a:p>
                    <a:p>
                      <a:pPr algn="ctr"/>
                      <a:endParaRPr lang="es-GT" sz="1000" b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marL="91448" marR="91448" marT="45737" marB="457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345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000" b="1" u="none" strike="noStrike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Proyectos en revisión:</a:t>
                      </a:r>
                    </a:p>
                    <a:p>
                      <a:pPr marL="228600" marR="0" indent="-2286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GT" sz="1000" u="none" strike="noStrike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Xela Gardens, Fase III, Cantel Quetzaltenango, con 385 viviendas.</a:t>
                      </a:r>
                    </a:p>
                    <a:p>
                      <a:pPr marL="228600" marR="0" indent="-2286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GT" sz="1000" u="none" strike="noStrike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Condado Santa Esmeralda, </a:t>
                      </a:r>
                      <a:r>
                        <a:rPr lang="pt-BR" sz="1000" u="none" strike="noStrike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0 Av. 0-02 Zona 4, Condado Santa Esmeralda, Escuintla</a:t>
                      </a:r>
                      <a:r>
                        <a:rPr lang="es-GT" sz="1000" u="none" strike="noStrike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, con 50 viviendas.</a:t>
                      </a:r>
                    </a:p>
                    <a:p>
                      <a:pPr marL="228600" marR="0" indent="-2286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GT" sz="1000" u="none" strike="noStrike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Santana Gardens, Diagonal 1, 8-99 Finca las Victorias, Zona 6, Chimaltenango , con 648 viviendas.</a:t>
                      </a:r>
                    </a:p>
                    <a:p>
                      <a:pPr marL="228600" marR="0" indent="-2286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GT" sz="1000" u="none" strike="noStrike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Los Prados, Km 3 Carretera El Salto, finca San Eduardo El Pabellón, Escuintla, con 289 viviendas.</a:t>
                      </a:r>
                    </a:p>
                    <a:p>
                      <a:pPr marL="228600" marR="0" indent="-2286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ES" sz="1000" u="none" strike="noStrike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Gardenia de Plata  Residenciales, 0 calle 37-86 zona 8, Quetzaltenango, con 45 viviendas </a:t>
                      </a:r>
                      <a:endParaRPr lang="es-GT" sz="1000" u="none" strike="noStrike" baseline="0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  <a:p>
                      <a:pPr marL="228600" marR="0" lvl="0" indent="-2286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GT" sz="1000" b="0" u="none" strike="noStrike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Comunidad  La Paz,</a:t>
                      </a:r>
                      <a:r>
                        <a:rPr lang="es-GT" sz="1000" b="0" u="none" strike="noStrike" kern="12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GT" sz="1000" b="0" u="none" strike="noStrike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San Francisco Zapotitlán</a:t>
                      </a:r>
                      <a:r>
                        <a:rPr lang="es-GT" sz="1000" b="0" u="none" strike="noStrike" kern="12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Suchitepéquez</a:t>
                      </a:r>
                      <a:r>
                        <a:rPr kumimoji="0" lang="es-GT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,  con</a:t>
                      </a:r>
                      <a:r>
                        <a:rPr kumimoji="0" lang="es-GT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 </a:t>
                      </a:r>
                      <a:r>
                        <a:rPr kumimoji="0" lang="es-GT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250 viviendas.</a:t>
                      </a:r>
                    </a:p>
                    <a:p>
                      <a:pPr marL="228600" marR="0" lvl="0" indent="-2286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s-GT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Fuentes del Valle de San Miguel, Km. 54 Ruta Nacional 07 Municipio de San Miguel Dueñas, Sacatepéquez, con 217 viviendas.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charset="0"/>
                      </a:endParaRPr>
                    </a:p>
                    <a:p>
                      <a:pPr marL="228600" marR="0" lvl="0" indent="-2286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Altos de la Colina, </a:t>
                      </a:r>
                      <a:r>
                        <a:rPr kumimoji="0" lang="es-GT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Km 161-162 Carretera CA-2 Circunvalación de Mazatenango, Suchitepéquez, </a:t>
                      </a: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 con 700 viviendas.</a:t>
                      </a:r>
                      <a:endParaRPr kumimoji="0" lang="es-GT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charset="0"/>
                      </a:endParaRPr>
                    </a:p>
                    <a:p>
                      <a:pPr marL="228600" marR="0" indent="-2286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s-GT" sz="1000" u="none" strike="noStrike" baseline="0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  <a:p>
                      <a:endParaRPr lang="es-GT" sz="1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marL="91448" marR="91448" marT="45737" marB="457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000" b="1" u="none" strike="noStrike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8 (con 2,367  viviendas)</a:t>
                      </a:r>
                    </a:p>
                    <a:p>
                      <a:pPr algn="ctr"/>
                      <a:endParaRPr lang="es-GT" sz="1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marL="91448" marR="91448" marT="45737" marB="457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000" b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Proyectos  Presentados</a:t>
                      </a:r>
                    </a:p>
                  </a:txBody>
                  <a:tcPr marL="91448" marR="91448" marT="45737" marB="457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000" b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Ninguno</a:t>
                      </a:r>
                      <a:endParaRPr lang="es-GT" sz="1000" b="1" kern="1200" dirty="0" smtClean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91448" marR="91448" marT="45737" marB="457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69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000" b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Anteproyectos Elegibles:</a:t>
                      </a:r>
                    </a:p>
                  </a:txBody>
                  <a:tcPr marL="91448" marR="91448" marT="45737" marB="457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000" b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Ninguno</a:t>
                      </a:r>
                    </a:p>
                  </a:txBody>
                  <a:tcPr marL="91448" marR="91448" marT="45737" marB="457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2670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971550" y="1628775"/>
          <a:ext cx="7200900" cy="201612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352224"/>
                <a:gridCol w="2848676"/>
              </a:tblGrid>
              <a:tr h="3352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600" u="none" strike="noStrike" dirty="0" smtClean="0">
                          <a:latin typeface="Cambria" pitchFamily="18" charset="0"/>
                        </a:rPr>
                        <a:t>CASOS CLP Y EXISTENTES</a:t>
                      </a:r>
                      <a:endParaRPr lang="es-GT" sz="1600" b="1" u="none" strike="noStrike" kern="1200" dirty="0" smtClean="0">
                        <a:solidFill>
                          <a:schemeClr val="lt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91438" marR="91438" marT="45711" marB="457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600" u="none" strike="noStrike" dirty="0" smtClean="0">
                          <a:latin typeface="Cambria" pitchFamily="18" charset="0"/>
                        </a:rPr>
                        <a:t>CANTIDAD</a:t>
                      </a:r>
                      <a:endParaRPr lang="es-GT" sz="1600" b="1" u="none" strike="noStrike" kern="1200" dirty="0" smtClean="0">
                        <a:solidFill>
                          <a:schemeClr val="lt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91438" marR="91438" marT="45711" marB="457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876322">
                <a:tc>
                  <a:txBody>
                    <a:bodyPr/>
                    <a:lstStyle/>
                    <a:p>
                      <a:pPr algn="ctr" rtl="0" fontAlgn="t"/>
                      <a:r>
                        <a:rPr lang="es-GT" sz="1000" b="1" u="none" strike="noStrike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CLP</a:t>
                      </a:r>
                      <a:r>
                        <a:rPr lang="es-GT" sz="1000" u="none" strike="noStrike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</a:t>
                      </a:r>
                    </a:p>
                    <a:p>
                      <a:pPr algn="l" rtl="0" fontAlgn="t"/>
                      <a:r>
                        <a:rPr lang="es-GT" sz="1000" u="none" strike="noStrike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1700688 RESIDENCIALES </a:t>
                      </a:r>
                      <a:r>
                        <a:rPr lang="es-GT" sz="1000" u="none" strike="noStrike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VILLAS DE GUADALUPE, SANTA LUCIA MILPAS ALTAS, SUCHITEPÈQUEZ</a:t>
                      </a:r>
                    </a:p>
                    <a:p>
                      <a:pPr algn="l" rtl="0" fontAlgn="t"/>
                      <a:r>
                        <a:rPr lang="es-GT" sz="1000" u="none" strike="noStrike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1704488  CONDOMINIO BOUGAMBILIAS, COATEPEQUE, QUETZALTENANGO</a:t>
                      </a:r>
                      <a:r>
                        <a:rPr lang="es-GT" sz="1000" u="none" strike="noStrike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        </a:t>
                      </a:r>
                    </a:p>
                  </a:txBody>
                  <a:tcPr marL="91438" marR="91438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400" b="1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  <a:p>
                      <a:pPr algn="ctr"/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2</a:t>
                      </a:r>
                    </a:p>
                    <a:p>
                      <a:pPr algn="ctr"/>
                      <a:endParaRPr lang="es-ES" sz="1400" b="1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marL="91438" marR="91438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045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000" b="1" u="none" strike="noStrike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EXISTENTE</a:t>
                      </a:r>
                      <a:r>
                        <a:rPr lang="es-GT" sz="1000" b="1" u="none" strike="noStrike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0" u="none" strike="noStrike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1703296 VILLAS DE LA MESETA, SACATEPÈQUEZ</a:t>
                      </a:r>
                      <a:endParaRPr lang="es-GT" sz="1000" b="0" u="none" strike="noStrike" baseline="0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marL="91438" marR="91438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1</a:t>
                      </a:r>
                      <a:endParaRPr lang="es-GT" sz="1400" b="1" kern="1200" dirty="0" smtClean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91438" marR="91438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1 Título"/>
          <p:cNvSpPr txBox="1">
            <a:spLocks/>
          </p:cNvSpPr>
          <p:nvPr/>
        </p:nvSpPr>
        <p:spPr bwMode="auto">
          <a:xfrm>
            <a:off x="457200" y="115888"/>
            <a:ext cx="8229600" cy="81756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tabLst>
                <a:tab pos="2600325" algn="l"/>
              </a:tabLst>
              <a:defRPr/>
            </a:pPr>
            <a:r>
              <a:rPr lang="es-GT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INFORMACION DE PROYECTOS, CASOS CLP Y EXISTENTES  </a:t>
            </a:r>
            <a:r>
              <a:rPr lang="es-GT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 </a:t>
            </a:r>
          </a:p>
          <a:p>
            <a:pPr marL="0" indent="0" algn="ctr">
              <a:buFontTx/>
              <a:buNone/>
              <a:tabLst>
                <a:tab pos="2600325" algn="l"/>
              </a:tabLst>
              <a:defRPr/>
            </a:pPr>
            <a:r>
              <a:rPr lang="es-GT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AREA DEPARTAMENTAL</a:t>
            </a:r>
            <a:r>
              <a:rPr lang="es-GT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/>
            </a:r>
            <a:br>
              <a:rPr lang="es-GT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</a:br>
            <a:r>
              <a:rPr lang="es-GT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DURANTE  EL  MES </a:t>
            </a:r>
            <a:r>
              <a:rPr lang="es-GT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DE SEPTIEMBRE 2017</a:t>
            </a:r>
            <a:endParaRPr lang="es-GT" sz="1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457200" y="1196975"/>
            <a:ext cx="8424863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0824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5900" y="1398588"/>
            <a:ext cx="8785225" cy="10398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tabLst>
                <a:tab pos="2600325" algn="l"/>
              </a:tabLst>
              <a:defRPr/>
            </a:pPr>
            <a:r>
              <a:rPr lang="es-E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PROYECTOS EN REVISIÓN </a:t>
            </a:r>
            <a:endParaRPr lang="es-GT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  <a:p>
            <a:pPr algn="ctr">
              <a:spcBef>
                <a:spcPct val="20000"/>
              </a:spcBef>
              <a:tabLst>
                <a:tab pos="2600325" algn="l"/>
              </a:tabLst>
              <a:defRPr/>
            </a:pPr>
            <a:r>
              <a:rPr lang="es-GT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SEPTIEMBRE </a:t>
            </a:r>
            <a:r>
              <a:rPr lang="es-GT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2,017</a:t>
            </a:r>
            <a:endParaRPr lang="es-E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92088" y="2924175"/>
            <a:ext cx="8858250" cy="9223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algn="ctr" eaLnBrk="1" hangingPunct="1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s-GT" altLang="es-GT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Año </a:t>
            </a:r>
            <a:r>
              <a:rPr lang="es-GT" altLang="es-GT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2017</a:t>
            </a:r>
            <a:r>
              <a:rPr lang="es-GT" altLang="es-GT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:   </a:t>
            </a:r>
            <a:r>
              <a:rPr lang="es-GT" altLang="es-GT" sz="1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54</a:t>
            </a:r>
            <a:r>
              <a:rPr lang="es-GT" altLang="es-GT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   </a:t>
            </a:r>
            <a:r>
              <a:rPr lang="es-GT" altLang="es-GT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Proyectos  con  un total de  </a:t>
            </a:r>
            <a:r>
              <a:rPr lang="es-GT" altLang="es-GT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9</a:t>
            </a:r>
            <a:r>
              <a:rPr lang="es-419" altLang="es-GT" sz="1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,899</a:t>
            </a:r>
            <a:r>
              <a:rPr lang="es-GT" altLang="es-GT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  viviendas</a:t>
            </a:r>
          </a:p>
          <a:p>
            <a:pPr marL="285750" indent="-285750" algn="ctr" eaLnBrk="1" hangingPunct="1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es-GT" altLang="es-GT" sz="1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  <a:p>
            <a:pPr marL="285750" indent="-285750" algn="ctr" eaLnBrk="1" hangingPunct="1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s-GT" altLang="es-GT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Año </a:t>
            </a:r>
            <a:r>
              <a:rPr lang="es-GT" altLang="es-GT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2016:   44   </a:t>
            </a:r>
            <a:r>
              <a:rPr lang="es-GT" altLang="es-GT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Proyectos  con  un total  de  </a:t>
            </a:r>
            <a:r>
              <a:rPr lang="es-GT" altLang="es-GT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5,179 </a:t>
            </a:r>
            <a:r>
              <a:rPr lang="es-GT" altLang="es-GT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viviendas</a:t>
            </a:r>
            <a:endParaRPr lang="es-ES" altLang="es-GT" sz="1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395288" y="2439988"/>
            <a:ext cx="842645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6 CuadroTexto"/>
          <p:cNvSpPr txBox="1">
            <a:spLocks noChangeArrowheads="1"/>
          </p:cNvSpPr>
          <p:nvPr/>
        </p:nvSpPr>
        <p:spPr bwMode="auto">
          <a:xfrm>
            <a:off x="2411413" y="188913"/>
            <a:ext cx="4824957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GT" altLang="es-GT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Proyectos Declarados Elegibles – Septiembre </a:t>
            </a:r>
          </a:p>
          <a:p>
            <a:pPr algn="ctr" eaLnBrk="1" hangingPunct="1">
              <a:defRPr/>
            </a:pPr>
            <a:r>
              <a:rPr lang="es-GT" altLang="es-GT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Año 2017:   </a:t>
            </a:r>
            <a:r>
              <a:rPr lang="es-GT" altLang="es-GT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17 </a:t>
            </a:r>
            <a:r>
              <a:rPr lang="es-GT" altLang="es-GT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Proyectos con  </a:t>
            </a:r>
            <a:r>
              <a:rPr lang="es-GT" altLang="es-GT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1495 </a:t>
            </a:r>
            <a:r>
              <a:rPr lang="es-GT" altLang="es-GT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unidades habitacionales</a:t>
            </a:r>
          </a:p>
        </p:txBody>
      </p:sp>
      <p:cxnSp>
        <p:nvCxnSpPr>
          <p:cNvPr id="8" name="Conector recto 4"/>
          <p:cNvCxnSpPr/>
          <p:nvPr/>
        </p:nvCxnSpPr>
        <p:spPr>
          <a:xfrm>
            <a:off x="468313" y="1058863"/>
            <a:ext cx="842486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229965"/>
              </p:ext>
            </p:extLst>
          </p:nvPr>
        </p:nvGraphicFramePr>
        <p:xfrm>
          <a:off x="468311" y="1340710"/>
          <a:ext cx="8208258" cy="47996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5134"/>
                <a:gridCol w="2508364"/>
                <a:gridCol w="2204320"/>
                <a:gridCol w="760110"/>
                <a:gridCol w="726533"/>
                <a:gridCol w="1553797"/>
              </a:tblGrid>
              <a:tr h="36137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mbria"/>
                        </a:rPr>
                        <a:t>No. </a:t>
                      </a:r>
                    </a:p>
                  </a:txBody>
                  <a:tcPr marL="9525" marR="9525" marT="9525" marB="0" anchor="ctr">
                    <a:solidFill>
                      <a:srgbClr val="0033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mbria"/>
                        </a:rPr>
                        <a:t>PROYECTO</a:t>
                      </a:r>
                    </a:p>
                  </a:txBody>
                  <a:tcPr marL="9525" marR="9525" marT="9525" marB="0" anchor="ctr">
                    <a:solidFill>
                      <a:srgbClr val="0033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mbria"/>
                        </a:rPr>
                        <a:t>UBICACIÓN </a:t>
                      </a:r>
                    </a:p>
                  </a:txBody>
                  <a:tcPr marL="9525" marR="9525" marT="9525" marB="0" anchor="ctr"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>
                          <a:solidFill>
                            <a:schemeClr val="bg1"/>
                          </a:solidFill>
                          <a:effectLst/>
                          <a:latin typeface="Cambria"/>
                        </a:rPr>
                        <a:t>No.</a:t>
                      </a:r>
                    </a:p>
                  </a:txBody>
                  <a:tcPr marL="9525" marR="9525" marT="9525" marB="0" anchor="ctr"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>
                          <a:solidFill>
                            <a:schemeClr val="bg1"/>
                          </a:solidFill>
                          <a:effectLst/>
                          <a:latin typeface="Cambria"/>
                        </a:rPr>
                        <a:t>No. </a:t>
                      </a:r>
                    </a:p>
                  </a:txBody>
                  <a:tcPr marL="9525" marR="9525" marT="9525" marB="0" anchor="ctr">
                    <a:solidFill>
                      <a:srgbClr val="0033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>
                          <a:solidFill>
                            <a:schemeClr val="bg1"/>
                          </a:solidFill>
                          <a:effectLst/>
                          <a:latin typeface="Cambria"/>
                        </a:rPr>
                        <a:t>PROMOTOR  Y REPRESENTANTE </a:t>
                      </a:r>
                    </a:p>
                  </a:txBody>
                  <a:tcPr marL="9525" marR="9525" marT="9525" marB="0" anchor="ctr">
                    <a:solidFill>
                      <a:srgbClr val="003366"/>
                    </a:solidFill>
                  </a:tcPr>
                </a:tc>
              </a:tr>
              <a:tr h="523631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mbria"/>
                        </a:rPr>
                        <a:t>VIVIENDAS </a:t>
                      </a:r>
                    </a:p>
                  </a:txBody>
                  <a:tcPr marL="9525" marR="9525" marT="9525" marB="0" anchor="ctr"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mbria"/>
                        </a:rPr>
                        <a:t>APTOS. </a:t>
                      </a:r>
                    </a:p>
                  </a:txBody>
                  <a:tcPr marL="9525" marR="9525" marT="9525" marB="0" anchor="ctr">
                    <a:solidFill>
                      <a:srgbClr val="00336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356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1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G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50" b="1" u="none" strike="noStrike" dirty="0">
                          <a:effectLst/>
                          <a:latin typeface="Calibri" panose="020F0502020204030204" pitchFamily="34" charset="0"/>
                        </a:rPr>
                        <a:t>Jardines de Siena </a:t>
                      </a:r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u="none" strike="noStrike">
                          <a:effectLst/>
                          <a:latin typeface="Calibri" panose="020F0502020204030204" pitchFamily="34" charset="0"/>
                        </a:rPr>
                        <a:t>Boulevard Principal 12-60 zona  3 Finca Santa Clara </a:t>
                      </a:r>
                      <a:endParaRPr lang="es-G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u="none" strike="noStrike" dirty="0">
                          <a:effectLst/>
                          <a:latin typeface="Calibri" panose="020F0502020204030204" pitchFamily="34" charset="0"/>
                        </a:rPr>
                        <a:t>75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90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G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600" u="none" strike="noStrike" dirty="0">
                          <a:effectLst/>
                        </a:rPr>
                        <a:t>Inversiones Los Eucaliptos, S. A.                Lcda. Ana Olivia Rivera Kong </a:t>
                      </a:r>
                      <a:endParaRPr lang="es-GT" sz="6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56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1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G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50" b="1" u="none" strike="noStrike" dirty="0">
                          <a:effectLst/>
                          <a:latin typeface="Calibri" panose="020F0502020204030204" pitchFamily="34" charset="0"/>
                        </a:rPr>
                        <a:t>Jardines de </a:t>
                      </a:r>
                      <a:r>
                        <a:rPr lang="es-GT" sz="1050" b="1" u="none" strike="noStrike" dirty="0" err="1">
                          <a:effectLst/>
                          <a:latin typeface="Calibri" panose="020F0502020204030204" pitchFamily="34" charset="0"/>
                        </a:rPr>
                        <a:t>Tivoli</a:t>
                      </a:r>
                      <a:r>
                        <a:rPr lang="es-GT" sz="1050" b="1" u="none" strike="noStrike" dirty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u="none" strike="noStrike" dirty="0">
                          <a:effectLst/>
                          <a:latin typeface="Calibri" panose="020F0502020204030204" pitchFamily="34" charset="0"/>
                        </a:rPr>
                        <a:t>Boulevard Principal 12-60 zona  3 Finca Santa Clara 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u="none" strike="noStrike"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es-G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90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G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600" u="none" strike="noStrike">
                          <a:effectLst/>
                        </a:rPr>
                        <a:t>Inversiones Los Eucaliptos, S. A.                 Lcda. Ana Olivia Rivera Kong </a:t>
                      </a:r>
                      <a:endParaRPr lang="es-GT" sz="6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175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1" u="none" strike="noStrike" dirty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s-G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u="none" strike="noStrike" dirty="0">
                          <a:effectLst/>
                          <a:latin typeface="Calibri" panose="020F0502020204030204" pitchFamily="34" charset="0"/>
                        </a:rPr>
                        <a:t>Prados de San José Sector </a:t>
                      </a:r>
                      <a:r>
                        <a:rPr lang="es-GT" sz="1050" b="1" u="none" strike="noStrike" dirty="0" err="1">
                          <a:effectLst/>
                          <a:latin typeface="Calibri" panose="020F0502020204030204" pitchFamily="34" charset="0"/>
                        </a:rPr>
                        <a:t>Bougambilias</a:t>
                      </a:r>
                      <a:r>
                        <a:rPr lang="es-GT" sz="1050" b="1" u="none" strike="noStrike" dirty="0">
                          <a:effectLst/>
                          <a:latin typeface="Calibri" panose="020F0502020204030204" pitchFamily="34" charset="0"/>
                        </a:rPr>
                        <a:t> (Nombre Comercial Cañadas de San José) (manzanas R&amp;S) </a:t>
                      </a:r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u="none" strike="noStrike" dirty="0">
                          <a:effectLst/>
                          <a:latin typeface="Calibri" panose="020F0502020204030204" pitchFamily="34" charset="0"/>
                        </a:rPr>
                        <a:t>Aldea Las Anonas, San José </a:t>
                      </a:r>
                      <a:r>
                        <a:rPr lang="es-GT" sz="900" u="none" strike="noStrike" dirty="0" smtClean="0">
                          <a:effectLst/>
                          <a:latin typeface="Calibri" panose="020F0502020204030204" pitchFamily="34" charset="0"/>
                        </a:rPr>
                        <a:t>Pínula 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u="none" strike="noStrike"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es-G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G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600" u="none" strike="noStrike">
                          <a:effectLst/>
                        </a:rPr>
                        <a:t>Desarrollos San José S.A.</a:t>
                      </a:r>
                      <a:endParaRPr lang="es-GT" sz="6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003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600" u="none" strike="noStrike">
                          <a:effectLst/>
                        </a:rPr>
                        <a:t>Sr. Manuel María Callen  </a:t>
                      </a:r>
                      <a:endParaRPr lang="es-GT" sz="6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00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1" u="none" strike="noStrike" dirty="0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s-G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u="none" strike="noStrike" dirty="0">
                          <a:effectLst/>
                          <a:latin typeface="Calibri" panose="020F0502020204030204" pitchFamily="34" charset="0"/>
                        </a:rPr>
                        <a:t>Urbanización </a:t>
                      </a:r>
                      <a:r>
                        <a:rPr lang="es-GT" sz="1050" b="1" u="none" strike="noStrike" dirty="0" err="1">
                          <a:effectLst/>
                          <a:latin typeface="Calibri" panose="020F0502020204030204" pitchFamily="34" charset="0"/>
                        </a:rPr>
                        <a:t>Montefiore</a:t>
                      </a:r>
                      <a:r>
                        <a:rPr lang="es-GT" sz="1050" b="1" u="none" strike="noStrike" dirty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u="none" strike="noStrike" dirty="0">
                          <a:effectLst/>
                          <a:latin typeface="Calibri" panose="020F0502020204030204" pitchFamily="34" charset="0"/>
                        </a:rPr>
                        <a:t>24 av. 37-33 Colonia Hacienda Real , Zona 16 Ciudad 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u="none" strike="noStrike"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es-G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G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600" u="none" strike="noStrike">
                          <a:effectLst/>
                        </a:rPr>
                        <a:t>Proyectos D.E.,  S.A.</a:t>
                      </a:r>
                      <a:endParaRPr lang="es-GT" sz="6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1708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600" u="none" strike="noStrike">
                          <a:effectLst/>
                        </a:rPr>
                        <a:t>Sr. Erick Mauricio Rojas Sittler </a:t>
                      </a:r>
                      <a:endParaRPr lang="es-GT" sz="6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750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1" u="none" strike="noStrike" dirty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s-G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u="none" strike="noStrike" dirty="0" err="1">
                          <a:effectLst/>
                          <a:latin typeface="Calibri" panose="020F0502020204030204" pitchFamily="34" charset="0"/>
                        </a:rPr>
                        <a:t>Primium</a:t>
                      </a:r>
                      <a:r>
                        <a:rPr lang="es-GT" sz="1050" b="1" u="none" strike="noStrike" dirty="0">
                          <a:effectLst/>
                          <a:latin typeface="Calibri" panose="020F0502020204030204" pitchFamily="34" charset="0"/>
                        </a:rPr>
                        <a:t> 2 </a:t>
                      </a:r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u="none" strike="noStrike" dirty="0">
                          <a:effectLst/>
                          <a:latin typeface="Calibri" panose="020F0502020204030204" pitchFamily="34" charset="0"/>
                        </a:rPr>
                        <a:t>13 avenida 11-51 zona 2 colonia Ciudad Nueva 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G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u="none" strike="noStrike"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G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600" u="none" strike="noStrike">
                          <a:effectLst/>
                        </a:rPr>
                        <a:t>Desarrollos Taormina, S.A.</a:t>
                      </a:r>
                      <a:endParaRPr lang="es-GT" sz="6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1708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600" u="none" strike="noStrike">
                          <a:effectLst/>
                        </a:rPr>
                        <a:t>Ing, Edgar Fernando Paiz Maselli 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170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1" u="none" strike="noStrike" dirty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s-G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u="none" strike="noStrike" dirty="0">
                          <a:effectLst/>
                          <a:latin typeface="Calibri" panose="020F0502020204030204" pitchFamily="34" charset="0"/>
                        </a:rPr>
                        <a:t>Atanasio Tres (3 )</a:t>
                      </a:r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u="none" strike="noStrike" dirty="0">
                          <a:effectLst/>
                          <a:latin typeface="Calibri" panose="020F0502020204030204" pitchFamily="34" charset="0"/>
                        </a:rPr>
                        <a:t>19 Calle 8-50 Zona 21, Ciudad 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u="none" strike="noStrike" dirty="0" smtClean="0">
                          <a:effectLst/>
                          <a:latin typeface="Calibri" panose="020F0502020204030204" pitchFamily="34" charset="0"/>
                        </a:rPr>
                        <a:t>73</a:t>
                      </a:r>
                      <a:r>
                        <a:rPr lang="es-GT" sz="900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600" u="none" strike="noStrike">
                          <a:effectLst/>
                        </a:rPr>
                        <a:t>Bosques del Amanecer, S.A.</a:t>
                      </a:r>
                      <a:endParaRPr lang="es-GT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1708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600" u="none" strike="noStrike">
                          <a:effectLst/>
                        </a:rPr>
                        <a:t>Sr. Otto René Mansilla Morales </a:t>
                      </a:r>
                      <a:endParaRPr lang="es-GT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750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1" u="none" strike="noStrike" dirty="0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s-G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u="none" strike="noStrike" dirty="0">
                          <a:effectLst/>
                          <a:latin typeface="Calibri" panose="020F0502020204030204" pitchFamily="34" charset="0"/>
                        </a:rPr>
                        <a:t>Vistas de san Isidro, fase dos (II)</a:t>
                      </a:r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u="none" strike="noStrike" dirty="0">
                          <a:effectLst/>
                          <a:latin typeface="Calibri" panose="020F0502020204030204" pitchFamily="34" charset="0"/>
                        </a:rPr>
                        <a:t>41 Calle 48-45 Zona 16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u="none" strike="noStrike">
                          <a:effectLst/>
                          <a:latin typeface="Calibri" panose="020F0502020204030204" pitchFamily="34" charset="0"/>
                        </a:rPr>
                        <a:t>84</a:t>
                      </a:r>
                      <a:endParaRPr lang="es-G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G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GT" sz="600" u="none" strike="noStrike">
                          <a:effectLst/>
                        </a:rPr>
                        <a:t>A UNO, S.A.</a:t>
                      </a:r>
                      <a:endParaRPr lang="es-GT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37" marR="7737" marT="77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7502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GT" sz="600" u="none" strike="noStrike">
                          <a:effectLst/>
                        </a:rPr>
                        <a:t>Sr. Ricardo Arturo Ixmay </a:t>
                      </a:r>
                      <a:endParaRPr lang="es-GT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37" marR="7737" marT="77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912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1" u="none" strike="noStrike" dirty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s-G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u="none" strike="noStrike" dirty="0">
                          <a:effectLst/>
                          <a:latin typeface="Calibri" panose="020F0502020204030204" pitchFamily="34" charset="0"/>
                        </a:rPr>
                        <a:t>Condominio Altos del Encinal II, </a:t>
                      </a:r>
                      <a:r>
                        <a:rPr lang="es-GT" sz="1050" b="1" u="none" strike="noStrike" dirty="0" smtClean="0">
                          <a:effectLst/>
                          <a:latin typeface="Calibri" panose="020F0502020204030204" pitchFamily="34" charset="0"/>
                        </a:rPr>
                        <a:t>Quinta</a:t>
                      </a:r>
                    </a:p>
                    <a:p>
                      <a:pPr algn="ctr" rtl="0" fontAlgn="ctr"/>
                      <a:r>
                        <a:rPr lang="es-GT" sz="1050" b="1" u="none" strike="noStrike" dirty="0" smtClean="0">
                          <a:effectLst/>
                          <a:latin typeface="Calibri" panose="020F0502020204030204" pitchFamily="34" charset="0"/>
                        </a:rPr>
                        <a:t>los </a:t>
                      </a:r>
                      <a:r>
                        <a:rPr lang="es-GT" sz="1050" b="1" u="none" strike="noStrike" dirty="0">
                          <a:effectLst/>
                          <a:latin typeface="Calibri" panose="020F0502020204030204" pitchFamily="34" charset="0"/>
                        </a:rPr>
                        <a:t>Encinos IV</a:t>
                      </a:r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u="none" strike="noStrike" dirty="0">
                          <a:effectLst/>
                          <a:latin typeface="Calibri" panose="020F0502020204030204" pitchFamily="34" charset="0"/>
                        </a:rPr>
                        <a:t>7a Calle o Boulevard San Nicolás 17-00 Zona 4 de Mixco, Colonia El Naranjo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u="none" strike="noStrike" dirty="0">
                          <a:effectLst/>
                          <a:latin typeface="Calibri" panose="020F0502020204030204" pitchFamily="34" charset="0"/>
                        </a:rPr>
                        <a:t>273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G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600" u="none" strike="noStrike">
                          <a:effectLst/>
                        </a:rPr>
                        <a:t>Proyectos Del Encinal Dorado , S.A.</a:t>
                      </a:r>
                      <a:endParaRPr lang="es-GT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1708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600" u="none" strike="noStrike">
                          <a:effectLst/>
                        </a:rPr>
                        <a:t>Fernando Enrique Calderón Gessenauer</a:t>
                      </a:r>
                      <a:endParaRPr lang="es-GT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750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1" u="none" strike="noStrike" dirty="0"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s-G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u="none" strike="noStrike" dirty="0">
                          <a:effectLst/>
                          <a:latin typeface="Calibri" panose="020F0502020204030204" pitchFamily="34" charset="0"/>
                        </a:rPr>
                        <a:t>Torre Asunción Norte </a:t>
                      </a:r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u="none" strike="noStrike" dirty="0">
                          <a:effectLst/>
                          <a:latin typeface="Calibri" panose="020F0502020204030204" pitchFamily="34" charset="0"/>
                        </a:rPr>
                        <a:t>36 Avenida 21-29 zona 5, Ciudad 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u="none" strike="noStrike" dirty="0" smtClean="0"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r>
                        <a:rPr lang="es-GT" sz="900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600" u="none" strike="noStrike">
                          <a:effectLst/>
                        </a:rPr>
                        <a:t>ALCAPIT, S.A.</a:t>
                      </a:r>
                      <a:endParaRPr lang="es-GT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1708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600" u="none" strike="noStrike">
                          <a:effectLst/>
                        </a:rPr>
                        <a:t>Lourdes Lorena Castro López </a:t>
                      </a:r>
                      <a:endParaRPr lang="es-GT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750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1" u="none" strike="noStrike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s-G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u="none" strike="noStrike" dirty="0" err="1">
                          <a:effectLst/>
                          <a:latin typeface="Calibri" panose="020F0502020204030204" pitchFamily="34" charset="0"/>
                        </a:rPr>
                        <a:t>Fabra</a:t>
                      </a:r>
                      <a:r>
                        <a:rPr lang="es-GT" sz="1050" b="1" u="none" strike="noStrike" dirty="0">
                          <a:effectLst/>
                          <a:latin typeface="Calibri" panose="020F0502020204030204" pitchFamily="34" charset="0"/>
                        </a:rPr>
                        <a:t>, Ciudad Vieja</a:t>
                      </a:r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u="none" strike="noStrike" dirty="0" smtClean="0">
                          <a:effectLst/>
                          <a:latin typeface="Calibri" panose="020F0502020204030204" pitchFamily="34" charset="0"/>
                        </a:rPr>
                        <a:t>3ra calle 9-90 zona 10, Ciudad Vieja 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u="none" strike="noStrike" dirty="0" smtClean="0">
                          <a:effectLst/>
                          <a:latin typeface="Calibri" panose="020F0502020204030204" pitchFamily="34" charset="0"/>
                        </a:rPr>
                        <a:t>87</a:t>
                      </a:r>
                      <a:r>
                        <a:rPr lang="es-GT" sz="900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600" u="none" strike="noStrike">
                          <a:effectLst/>
                        </a:rPr>
                        <a:t>Herocha, S.A.</a:t>
                      </a:r>
                      <a:endParaRPr lang="es-GT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1708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600" u="none" strike="noStrike" dirty="0">
                          <a:effectLst/>
                        </a:rPr>
                        <a:t>Sr. Richard Andrew  </a:t>
                      </a:r>
                      <a:r>
                        <a:rPr lang="es-GT" sz="600" u="none" strike="noStrike" dirty="0" err="1">
                          <a:effectLst/>
                        </a:rPr>
                        <a:t>Mueller</a:t>
                      </a:r>
                      <a:r>
                        <a:rPr lang="es-GT" sz="600" u="none" strike="noStrike" dirty="0">
                          <a:effectLst/>
                        </a:rPr>
                        <a:t> </a:t>
                      </a:r>
                      <a:endParaRPr lang="es-G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750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1" u="none" strike="noStrike" dirty="0" smtClean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s-G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u="none" strike="noStrike" dirty="0" err="1">
                          <a:effectLst/>
                          <a:latin typeface="Calibri" panose="020F0502020204030204" pitchFamily="34" charset="0"/>
                        </a:rPr>
                        <a:t>Pacific</a:t>
                      </a:r>
                      <a:r>
                        <a:rPr lang="es-GT" sz="1050" b="1" u="none" strike="noStrike" dirty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GT" sz="1050" b="1" u="none" strike="noStrike" dirty="0" err="1">
                          <a:effectLst/>
                          <a:latin typeface="Calibri" panose="020F0502020204030204" pitchFamily="34" charset="0"/>
                        </a:rPr>
                        <a:t>Gardens</a:t>
                      </a:r>
                      <a:r>
                        <a:rPr lang="es-GT" sz="1050" b="1" u="none" strike="noStrike" dirty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u="none" strike="noStrike">
                          <a:effectLst/>
                          <a:latin typeface="Calibri" panose="020F0502020204030204" pitchFamily="34" charset="0"/>
                        </a:rPr>
                        <a:t>Km. 64 Carretera a Puerto Quetzal, Escuintla </a:t>
                      </a:r>
                      <a:endParaRPr lang="es-G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u="none" strike="noStrike" dirty="0" smtClean="0">
                          <a:effectLst/>
                          <a:latin typeface="Calibri" panose="020F0502020204030204" pitchFamily="34" charset="0"/>
                        </a:rPr>
                        <a:t>197</a:t>
                      </a:r>
                      <a:r>
                        <a:rPr lang="es-GT" sz="900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600" u="none" strike="noStrike" dirty="0">
                          <a:effectLst/>
                        </a:rPr>
                        <a:t>Finca Madrid, S.A.</a:t>
                      </a:r>
                      <a:endParaRPr lang="es-G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1708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600" u="none" strike="noStrike" dirty="0">
                          <a:effectLst/>
                        </a:rPr>
                        <a:t>Sr. Richard Andrew  </a:t>
                      </a:r>
                      <a:r>
                        <a:rPr lang="es-GT" sz="600" u="none" strike="noStrike" dirty="0" err="1">
                          <a:effectLst/>
                        </a:rPr>
                        <a:t>Mueller</a:t>
                      </a:r>
                      <a:r>
                        <a:rPr lang="es-GT" sz="600" u="none" strike="noStrike" dirty="0">
                          <a:effectLst/>
                        </a:rPr>
                        <a:t> </a:t>
                      </a:r>
                      <a:endParaRPr lang="es-G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6 CuadroTexto"/>
          <p:cNvSpPr txBox="1">
            <a:spLocks noChangeArrowheads="1"/>
          </p:cNvSpPr>
          <p:nvPr/>
        </p:nvSpPr>
        <p:spPr bwMode="auto">
          <a:xfrm>
            <a:off x="2411413" y="188913"/>
            <a:ext cx="4321175" cy="80021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GT" altLang="es-GT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Proyectos Declarados Elegibles – Agosto </a:t>
            </a:r>
          </a:p>
          <a:p>
            <a:pPr algn="ctr" eaLnBrk="1" hangingPunct="1">
              <a:defRPr/>
            </a:pPr>
            <a:r>
              <a:rPr lang="es-GT" altLang="es-GT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Año 2017:   </a:t>
            </a:r>
            <a:r>
              <a:rPr lang="es-GT" altLang="es-GT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17 </a:t>
            </a:r>
            <a:r>
              <a:rPr lang="es-GT" altLang="es-GT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Proyectos con  </a:t>
            </a:r>
            <a:r>
              <a:rPr lang="es-GT" altLang="es-GT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1495 </a:t>
            </a:r>
            <a:r>
              <a:rPr lang="es-GT" altLang="es-GT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unidades habitacionales</a:t>
            </a:r>
          </a:p>
        </p:txBody>
      </p:sp>
      <p:cxnSp>
        <p:nvCxnSpPr>
          <p:cNvPr id="8" name="Conector recto 4"/>
          <p:cNvCxnSpPr/>
          <p:nvPr/>
        </p:nvCxnSpPr>
        <p:spPr>
          <a:xfrm>
            <a:off x="468313" y="1058863"/>
            <a:ext cx="842486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229965"/>
              </p:ext>
            </p:extLst>
          </p:nvPr>
        </p:nvGraphicFramePr>
        <p:xfrm>
          <a:off x="468311" y="1340710"/>
          <a:ext cx="8208258" cy="47438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5134"/>
                <a:gridCol w="2508364"/>
                <a:gridCol w="2204320"/>
                <a:gridCol w="760110"/>
                <a:gridCol w="726533"/>
                <a:gridCol w="1553797"/>
              </a:tblGrid>
              <a:tr h="36137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mbria"/>
                        </a:rPr>
                        <a:t>No. </a:t>
                      </a:r>
                    </a:p>
                  </a:txBody>
                  <a:tcPr marL="9525" marR="9525" marT="9525" marB="0" anchor="ctr">
                    <a:solidFill>
                      <a:srgbClr val="0033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mbria"/>
                        </a:rPr>
                        <a:t>PROYECTO</a:t>
                      </a:r>
                    </a:p>
                  </a:txBody>
                  <a:tcPr marL="9525" marR="9525" marT="9525" marB="0" anchor="ctr">
                    <a:solidFill>
                      <a:srgbClr val="0033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mbria"/>
                        </a:rPr>
                        <a:t>UBICACIÓN </a:t>
                      </a:r>
                    </a:p>
                  </a:txBody>
                  <a:tcPr marL="9525" marR="9525" marT="9525" marB="0" anchor="ctr"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>
                          <a:solidFill>
                            <a:schemeClr val="bg1"/>
                          </a:solidFill>
                          <a:effectLst/>
                          <a:latin typeface="Cambria"/>
                        </a:rPr>
                        <a:t>No.</a:t>
                      </a:r>
                    </a:p>
                  </a:txBody>
                  <a:tcPr marL="9525" marR="9525" marT="9525" marB="0" anchor="ctr"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>
                          <a:solidFill>
                            <a:schemeClr val="bg1"/>
                          </a:solidFill>
                          <a:effectLst/>
                          <a:latin typeface="Cambria"/>
                        </a:rPr>
                        <a:t>No. </a:t>
                      </a:r>
                    </a:p>
                  </a:txBody>
                  <a:tcPr marL="9525" marR="9525" marT="9525" marB="0" anchor="ctr">
                    <a:solidFill>
                      <a:srgbClr val="0033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mbria"/>
                        </a:rPr>
                        <a:t>PROMOTOR  Y REPRESENTANTE </a:t>
                      </a:r>
                    </a:p>
                  </a:txBody>
                  <a:tcPr marL="9525" marR="9525" marT="9525" marB="0" anchor="ctr">
                    <a:lnB w="12700" cmpd="sng">
                      <a:noFill/>
                    </a:lnB>
                    <a:solidFill>
                      <a:srgbClr val="003366"/>
                    </a:solidFill>
                  </a:tcPr>
                </a:tc>
              </a:tr>
              <a:tr h="523631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mbria"/>
                        </a:rPr>
                        <a:t>VIVIENDAS </a:t>
                      </a:r>
                    </a:p>
                  </a:txBody>
                  <a:tcPr marL="9525" marR="9525" marT="9525" marB="0" anchor="ctr"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mbria"/>
                        </a:rPr>
                        <a:t>APTOS. </a:t>
                      </a:r>
                    </a:p>
                  </a:txBody>
                  <a:tcPr marL="9525" marR="9525" marT="9525" marB="0" anchor="ctr">
                    <a:solidFill>
                      <a:srgbClr val="00336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356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1" u="none" strike="noStrike" dirty="0" smtClean="0"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s-G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Condominio</a:t>
                      </a:r>
                      <a:r>
                        <a:rPr lang="es-ES" sz="105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El Refugio de San Rafael 5</a:t>
                      </a:r>
                      <a:endParaRPr lang="es-GT" sz="105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 Avenida</a:t>
                      </a:r>
                      <a:r>
                        <a:rPr lang="es-ES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15-75 Zona 18, Ciudad </a:t>
                      </a:r>
                      <a:endParaRPr lang="es-GT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  <a:endParaRPr lang="es-GT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lnR w="12700" cmpd="sng">
                      <a:noFill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Promotora</a:t>
                      </a:r>
                      <a:r>
                        <a:rPr lang="es-ES" sz="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 y Desarrolladora del  Norte</a:t>
                      </a:r>
                      <a:endParaRPr lang="es-GT" sz="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Jorge  Mario Lima  Conterás</a:t>
                      </a:r>
                    </a:p>
                    <a:p>
                      <a:pPr algn="ctr" rtl="0" fontAlgn="ctr"/>
                      <a:endParaRPr lang="es-GT" sz="6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737" marR="7737" marT="773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56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1" u="none" strike="noStrike" dirty="0" smtClean="0"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s-G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Portal  de San Isidro III Villas Torre I y II</a:t>
                      </a:r>
                      <a:endParaRPr lang="es-GT" sz="105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Avenida</a:t>
                      </a:r>
                      <a:r>
                        <a:rPr lang="es-ES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22-82 Portal de San Isidro III zona 16 Guatemala Ciudad </a:t>
                      </a:r>
                      <a:endParaRPr lang="es-GT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Inmobiliaria  San Nicolás  S.A.</a:t>
                      </a:r>
                    </a:p>
                    <a:p>
                      <a:pPr algn="ctr" rtl="0" fontAlgn="ctr"/>
                      <a:r>
                        <a:rPr lang="es-ES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Sr, </a:t>
                      </a:r>
                      <a:r>
                        <a:rPr lang="es-ES" sz="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Evi</a:t>
                      </a:r>
                      <a:r>
                        <a:rPr lang="es-ES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Nepalí Hernández Romero </a:t>
                      </a:r>
                      <a:endParaRPr lang="es-GT" sz="6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737" marR="7737" marT="7737" marB="0" anchor="ctr">
                    <a:lnT w="12700" cmpd="sng">
                      <a:noFill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175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1" u="none" strike="noStrike" dirty="0" smtClean="0"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s-G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Residenciales</a:t>
                      </a:r>
                      <a:r>
                        <a:rPr lang="es-ES" sz="105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Fuentes</a:t>
                      </a:r>
                      <a:r>
                        <a:rPr lang="es-ES" sz="105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del Valle San Miguel  </a:t>
                      </a:r>
                      <a:endParaRPr lang="es-GT" sz="105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Kilometro</a:t>
                      </a:r>
                      <a:r>
                        <a:rPr lang="es-ES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Ruta Nacional 07, Municipio de San Miguel dueñas Sacatepéquez 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Inmobiliaria San Nicolás S.A.</a:t>
                      </a:r>
                      <a:endParaRPr lang="es-GT" sz="6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003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Sr. </a:t>
                      </a:r>
                      <a:r>
                        <a:rPr lang="es-ES" sz="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Evi</a:t>
                      </a:r>
                      <a:r>
                        <a:rPr lang="es-ES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Neftalí</a:t>
                      </a:r>
                      <a:r>
                        <a:rPr lang="es-ES" sz="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Hernández Romero </a:t>
                      </a:r>
                      <a:endParaRPr lang="es-GT" sz="6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00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es-G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S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Puerta de Hierro /Portal de San Isidro</a:t>
                      </a:r>
                      <a:r>
                        <a:rPr lang="es-ES" sz="105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III (Ampliación )</a:t>
                      </a:r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Interior Hacienda Real,</a:t>
                      </a:r>
                      <a:r>
                        <a:rPr lang="es-ES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Puerta de Hierro/Portal de San Isidro III, Zona 16 Guatemala 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Inmobiliaria</a:t>
                      </a:r>
                      <a:r>
                        <a:rPr lang="es-ES" sz="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San Nicolás S.A,</a:t>
                      </a:r>
                      <a:endParaRPr lang="es-GT" sz="6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1708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Sr.</a:t>
                      </a:r>
                      <a:r>
                        <a:rPr lang="es-ES" sz="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</a:t>
                      </a:r>
                      <a:r>
                        <a:rPr lang="es-ES" sz="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Evi</a:t>
                      </a:r>
                      <a:r>
                        <a:rPr lang="es-ES" sz="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Nepalí Hernández Romero </a:t>
                      </a:r>
                      <a:endParaRPr lang="es-GT" sz="6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750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s-G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S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Verdecer</a:t>
                      </a:r>
                      <a:r>
                        <a:rPr lang="es-ES" sz="105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la Floresta</a:t>
                      </a:r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avenida 12-28 zona 7,</a:t>
                      </a:r>
                      <a:r>
                        <a:rPr lang="es-ES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residenciales La Floresta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Verdeflor</a:t>
                      </a:r>
                      <a:r>
                        <a:rPr lang="es-ES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S.A.</a:t>
                      </a:r>
                      <a:endParaRPr lang="es-GT" sz="6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1708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Señor</a:t>
                      </a:r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Andrew John </a:t>
                      </a:r>
                      <a:r>
                        <a:rPr lang="pt-BR" sz="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Sherman</a:t>
                      </a:r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 Morris</a:t>
                      </a:r>
                      <a:endParaRPr lang="pt-BR" sz="6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170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s-G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S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Torre  </a:t>
                      </a:r>
                      <a:r>
                        <a:rPr lang="es-ES" sz="105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Villasol</a:t>
                      </a:r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 calle 9-71 zon12</a:t>
                      </a:r>
                      <a:r>
                        <a:rPr lang="es-ES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Colonia Villa Sol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Torre </a:t>
                      </a:r>
                      <a:r>
                        <a:rPr lang="es-ES" sz="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Villasol</a:t>
                      </a:r>
                      <a:r>
                        <a:rPr lang="es-ES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S.A.</a:t>
                      </a:r>
                      <a:endParaRPr lang="es-G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1708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Señora Rosa Maria Morales </a:t>
                      </a:r>
                      <a:r>
                        <a:rPr lang="es-ES" sz="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Rodriguez</a:t>
                      </a:r>
                      <a:endParaRPr lang="es-G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7502"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s-G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37" marR="7737" marT="77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7502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endParaRPr lang="es-G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37" marR="7737" marT="77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9128"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G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1708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G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7502"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G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1708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G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7502"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G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1708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G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7502"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G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1708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G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37" marR="7737" marT="773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2195513" y="-26988"/>
            <a:ext cx="49150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GT" sz="2000" b="1" dirty="0">
                <a:solidFill>
                  <a:schemeClr val="tx2"/>
                </a:solidFill>
                <a:latin typeface="Cambria" pitchFamily="18" charset="0"/>
              </a:rPr>
              <a:t>PROYECTOS EN REVISIÓN </a:t>
            </a:r>
            <a:r>
              <a:rPr lang="es-ES" altLang="es-GT" sz="2000" b="1" dirty="0" smtClean="0">
                <a:solidFill>
                  <a:schemeClr val="tx2"/>
                </a:solidFill>
                <a:latin typeface="Cambria" pitchFamily="18" charset="0"/>
              </a:rPr>
              <a:t>AGOSTO</a:t>
            </a:r>
            <a:r>
              <a:rPr lang="es-GT" altLang="es-GT" sz="2000" b="1" dirty="0" smtClean="0">
                <a:solidFill>
                  <a:schemeClr val="tx2"/>
                </a:solidFill>
                <a:latin typeface="Cambria" pitchFamily="18" charset="0"/>
              </a:rPr>
              <a:t> 2,017</a:t>
            </a:r>
            <a:endParaRPr lang="es-ES" altLang="es-GT" sz="2400" b="1" dirty="0">
              <a:solidFill>
                <a:schemeClr val="tx2"/>
              </a:solidFill>
              <a:latin typeface="Cambria" pitchFamily="18" charset="0"/>
            </a:endParaRPr>
          </a:p>
        </p:txBody>
      </p:sp>
      <p:sp>
        <p:nvSpPr>
          <p:cNvPr id="9369" name="5 CuadroTexto"/>
          <p:cNvSpPr txBox="1">
            <a:spLocks noChangeArrowheads="1"/>
          </p:cNvSpPr>
          <p:nvPr/>
        </p:nvSpPr>
        <p:spPr bwMode="auto">
          <a:xfrm>
            <a:off x="395288" y="620610"/>
            <a:ext cx="8286750" cy="368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GT" altLang="es-GT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Municipio de Guatemala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57188" y="331788"/>
            <a:ext cx="842486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2411413" y="321114"/>
            <a:ext cx="4321175" cy="430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s-GT" altLang="es-GT" sz="1100" b="1" i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Año 2017:   54   Proyectos  con  un total de  9,899  viviendas.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s-GT" altLang="es-GT" sz="1100" b="1" i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Año 2016:  44   Proyectos  con  un total  de  5,179 viviendas.</a:t>
            </a:r>
            <a:endParaRPr lang="es-ES" altLang="es-GT" sz="1100" b="1" i="1" dirty="0" smtClean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39750" y="6102350"/>
            <a:ext cx="2171700" cy="447675"/>
            <a:chOff x="539750" y="6102350"/>
            <a:chExt cx="2171700" cy="447675"/>
          </a:xfrm>
        </p:grpSpPr>
        <p:sp>
          <p:nvSpPr>
            <p:cNvPr id="17" name="Rectángulo 8"/>
            <p:cNvSpPr/>
            <p:nvPr/>
          </p:nvSpPr>
          <p:spPr>
            <a:xfrm>
              <a:off x="539750" y="6143625"/>
              <a:ext cx="144463" cy="14446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GT"/>
            </a:p>
          </p:txBody>
        </p:sp>
        <p:sp>
          <p:nvSpPr>
            <p:cNvPr id="18" name="Rectángulo 10"/>
            <p:cNvSpPr/>
            <p:nvPr/>
          </p:nvSpPr>
          <p:spPr>
            <a:xfrm>
              <a:off x="539750" y="6369050"/>
              <a:ext cx="144463" cy="1444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dirty="0" smtClean="0">
                  <a:solidFill>
                    <a:schemeClr val="tx1"/>
                  </a:solidFill>
                </a:rPr>
                <a:t>x</a:t>
              </a:r>
              <a:endParaRPr lang="es-GT" dirty="0">
                <a:solidFill>
                  <a:schemeClr val="tx1"/>
                </a:solidFill>
              </a:endParaRPr>
            </a:p>
          </p:txBody>
        </p:sp>
        <p:sp>
          <p:nvSpPr>
            <p:cNvPr id="19" name="Rectángulo 1"/>
            <p:cNvSpPr>
              <a:spLocks noChangeArrowheads="1"/>
            </p:cNvSpPr>
            <p:nvPr/>
          </p:nvSpPr>
          <p:spPr bwMode="auto">
            <a:xfrm>
              <a:off x="693738" y="6102350"/>
              <a:ext cx="13716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GT" sz="800" dirty="0"/>
                <a:t>Documentación Completa</a:t>
              </a:r>
              <a:endParaRPr lang="es-GT" altLang="es-GT" sz="800" dirty="0"/>
            </a:p>
          </p:txBody>
        </p:sp>
        <p:sp>
          <p:nvSpPr>
            <p:cNvPr id="20" name="Rectángulo 2"/>
            <p:cNvSpPr>
              <a:spLocks noChangeArrowheads="1"/>
            </p:cNvSpPr>
            <p:nvPr/>
          </p:nvSpPr>
          <p:spPr bwMode="auto">
            <a:xfrm>
              <a:off x="693738" y="6334125"/>
              <a:ext cx="201771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GT" sz="800" dirty="0"/>
                <a:t>Documentación Pendiente de Presentar</a:t>
              </a:r>
              <a:endParaRPr lang="es-GT" altLang="es-GT" sz="800" dirty="0"/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550028"/>
              </p:ext>
            </p:extLst>
          </p:nvPr>
        </p:nvGraphicFramePr>
        <p:xfrm>
          <a:off x="181922" y="980660"/>
          <a:ext cx="8782691" cy="4551668"/>
        </p:xfrm>
        <a:graphic>
          <a:graphicData uri="http://schemas.openxmlformats.org/drawingml/2006/table">
            <a:tbl>
              <a:tblPr/>
              <a:tblGrid>
                <a:gridCol w="367585"/>
                <a:gridCol w="1320720"/>
                <a:gridCol w="1617372"/>
                <a:gridCol w="508321"/>
                <a:gridCol w="331493"/>
                <a:gridCol w="1006114"/>
                <a:gridCol w="580131"/>
                <a:gridCol w="530602"/>
                <a:gridCol w="792703"/>
                <a:gridCol w="367585"/>
                <a:gridCol w="367585"/>
                <a:gridCol w="367585"/>
                <a:gridCol w="336852"/>
                <a:gridCol w="288043"/>
              </a:tblGrid>
              <a:tr h="51330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No.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PROYECTO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UBICACIÓN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No.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No.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PROMOTOR  Y REPRESENTANTE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AREA   CONSTRUCCION m2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AREA 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TIPO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Lic. Municipal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Exp. Jurídico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Exp. Lavado        de Dinero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Exp. Técnico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Información       del Agua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</a:tr>
              <a:tr h="206796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VIVIENDAS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APTOS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.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TERRENO m2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DE REGIMEN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31620">
                <a:tc>
                  <a:txBody>
                    <a:bodyPr/>
                    <a:lstStyle/>
                    <a:p>
                      <a:pPr algn="l" fontAlgn="b"/>
                      <a:endParaRPr lang="es-GT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GT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GT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GT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GT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GT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GT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GT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GT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GT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GT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GT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GT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GT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12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105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rtl="0" fontAlgn="ctr"/>
                      <a:r>
                        <a:rPr lang="es-GT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Lirios</a:t>
                      </a:r>
                      <a:r>
                        <a:rPr lang="es-GT" sz="105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 </a:t>
                      </a:r>
                      <a:r>
                        <a:rPr lang="es-GT" sz="105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Cayala</a:t>
                      </a:r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Cayala</a:t>
                      </a:r>
                      <a:r>
                        <a:rPr lang="es-G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</a:t>
                      </a:r>
                      <a:r>
                        <a:rPr lang="es-GT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zona 16 Guatemala</a:t>
                      </a:r>
                      <a:r>
                        <a:rPr lang="es-G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144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Desarrolladora</a:t>
                      </a:r>
                      <a:r>
                        <a:rPr lang="es-GT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GT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Uplands</a:t>
                      </a:r>
                      <a:r>
                        <a:rPr lang="es-GT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Sociedad Anónima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Pendiente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Propiedad Horizontal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100" b="1" i="0" u="none" strike="noStrike" dirty="0">
                          <a:solidFill>
                            <a:srgbClr val="16365C"/>
                          </a:solidFill>
                          <a:effectLst/>
                          <a:latin typeface="Cambria"/>
                        </a:rPr>
                        <a:t> </a:t>
                      </a:r>
                      <a:r>
                        <a:rPr lang="es-GT" sz="1100" b="1" i="0" u="none" strike="noStrike" dirty="0" smtClean="0">
                          <a:solidFill>
                            <a:srgbClr val="16365C"/>
                          </a:solidFill>
                          <a:effectLst/>
                          <a:latin typeface="Cambria"/>
                        </a:rPr>
                        <a:t>x</a:t>
                      </a:r>
                      <a:endParaRPr lang="es-GT" sz="1100" b="1" i="0" u="none" strike="noStrike" dirty="0">
                        <a:solidFill>
                          <a:srgbClr val="16365C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100" b="1" i="0" u="none" strike="noStrike" dirty="0">
                          <a:solidFill>
                            <a:srgbClr val="16365C"/>
                          </a:solidFill>
                          <a:effectLst/>
                          <a:latin typeface="Cambria"/>
                        </a:rPr>
                        <a:t> </a:t>
                      </a:r>
                      <a:r>
                        <a:rPr lang="es-GT" sz="1100" b="1" i="0" u="none" strike="noStrike" dirty="0" smtClean="0">
                          <a:solidFill>
                            <a:srgbClr val="16365C"/>
                          </a:solidFill>
                          <a:effectLst/>
                          <a:latin typeface="Cambria"/>
                        </a:rPr>
                        <a:t>x</a:t>
                      </a:r>
                      <a:endParaRPr lang="es-GT" sz="1100" b="1" i="0" u="none" strike="noStrike" dirty="0">
                        <a:solidFill>
                          <a:srgbClr val="16365C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100" b="1" i="0" u="none" strike="noStrike" dirty="0" smtClean="0">
                          <a:solidFill>
                            <a:srgbClr val="16365C"/>
                          </a:solidFill>
                          <a:effectLst/>
                          <a:latin typeface="Cambria"/>
                        </a:rPr>
                        <a:t>x</a:t>
                      </a:r>
                      <a:r>
                        <a:rPr lang="es-GT" sz="1100" b="1" i="0" u="none" strike="noStrike" dirty="0">
                          <a:solidFill>
                            <a:srgbClr val="16365C"/>
                          </a:solidFill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100" b="1" i="0" u="none" strike="noStrike" dirty="0" smtClean="0">
                          <a:solidFill>
                            <a:srgbClr val="16365C"/>
                          </a:solidFill>
                          <a:effectLst/>
                          <a:latin typeface="Cambria"/>
                        </a:rPr>
                        <a:t>x</a:t>
                      </a:r>
                      <a:r>
                        <a:rPr lang="es-GT" sz="1100" b="1" i="0" u="none" strike="noStrike" dirty="0">
                          <a:solidFill>
                            <a:srgbClr val="16365C"/>
                          </a:solidFill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09512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Víctor Hugo Zamora Anderson  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0951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Génesis Urbana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8ª avenida 15-00 Zona 12, Ciudad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96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Mercadeo Inmobiliario,  S.A.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74.48 m2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GT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Propiedad Horizontal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50" b="1" i="0" u="none" strike="noStrike" dirty="0">
                          <a:solidFill>
                            <a:srgbClr val="16365C"/>
                          </a:solidFill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s-GT" sz="1050" b="1" i="0" u="none" strike="noStrike" dirty="0">
                        <a:solidFill>
                          <a:srgbClr val="16365C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 smtClean="0">
                          <a:solidFill>
                            <a:srgbClr val="16365C"/>
                          </a:solidFill>
                          <a:effectLst/>
                          <a:latin typeface="Cambria"/>
                        </a:rPr>
                        <a:t>x</a:t>
                      </a:r>
                      <a:endParaRPr lang="es-GT" sz="1400" b="1" i="0" u="none" strike="noStrike" dirty="0">
                        <a:solidFill>
                          <a:srgbClr val="16365C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  <a:r>
                        <a:rPr lang="es-G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50" b="1" i="0" u="none" strike="noStrike">
                          <a:solidFill>
                            <a:srgbClr val="16365C"/>
                          </a:solidFill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09512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Lic. Enrique Pineda de León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5141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Torre  Santa Elisa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 calle 21-63 y 22-03 Zona 12,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Torre  Santa Elisa, S.A.                                        Sr. Victor Manuel Cabrera Ventura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45.47 m2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GT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Propiedad Horizontal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50" b="1" i="0" u="none" strike="noStrike">
                          <a:solidFill>
                            <a:srgbClr val="16365C"/>
                          </a:solidFill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209512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Colina Santa Elisa, Ciudad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0951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Parque 11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 calle 13-80 zona 11, Colonia Mariscal, Ciudad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Proyectos Mariscal, S.A.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65.00 m2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Copropiedad y Propiedad Horizontal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105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105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100" b="1" i="0" u="none" strike="noStrike" dirty="0">
                          <a:solidFill>
                            <a:srgbClr val="16365C"/>
                          </a:solidFill>
                          <a:effectLst/>
                          <a:latin typeface="Cambria"/>
                        </a:rPr>
                        <a:t> </a:t>
                      </a:r>
                      <a:r>
                        <a:rPr lang="es-GT" sz="1100" b="1" i="0" u="none" strike="noStrike" dirty="0" smtClean="0">
                          <a:solidFill>
                            <a:srgbClr val="16365C"/>
                          </a:solidFill>
                          <a:effectLst/>
                          <a:latin typeface="Cambria"/>
                        </a:rPr>
                        <a:t>x</a:t>
                      </a:r>
                      <a:endParaRPr lang="es-GT" sz="1100" b="1" i="0" u="none" strike="noStrike" dirty="0">
                        <a:solidFill>
                          <a:srgbClr val="16365C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105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105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51414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Sra. María Eugenia Méndez Córdova de Batres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0951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Apartamentos SOHO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 av. 29-19 zona 12, Colonia Santa Rosa II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Soho</a:t>
                      </a:r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Inversiones S.A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62.98m2 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Propiedad Horizontal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209512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German Haroldo Molina Tejada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0951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Granat</a:t>
                      </a:r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Cantón Exposición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Ruta 4, 6-32 zona 4, Municipio de Guatemala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Ruta 4, 6-32 Zona 4, S.A.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Pendiente 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Propiedad Horizontal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209512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Alvaro</a:t>
                      </a:r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Robles Samayoa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" name="5 CuadroTexto"/>
          <p:cNvSpPr txBox="1">
            <a:spLocks noChangeArrowheads="1"/>
          </p:cNvSpPr>
          <p:nvPr/>
        </p:nvSpPr>
        <p:spPr bwMode="auto">
          <a:xfrm>
            <a:off x="395288" y="0"/>
            <a:ext cx="8286750" cy="368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GT" altLang="es-GT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Municipio de Guatemala</a:t>
            </a:r>
          </a:p>
        </p:txBody>
      </p:sp>
      <p:grpSp>
        <p:nvGrpSpPr>
          <p:cNvPr id="2" name="Group 15"/>
          <p:cNvGrpSpPr/>
          <p:nvPr/>
        </p:nvGrpSpPr>
        <p:grpSpPr>
          <a:xfrm>
            <a:off x="539750" y="6102350"/>
            <a:ext cx="2171700" cy="447675"/>
            <a:chOff x="539750" y="6102350"/>
            <a:chExt cx="2171700" cy="447675"/>
          </a:xfrm>
        </p:grpSpPr>
        <p:sp>
          <p:nvSpPr>
            <p:cNvPr id="17" name="Rectángulo 8"/>
            <p:cNvSpPr/>
            <p:nvPr/>
          </p:nvSpPr>
          <p:spPr>
            <a:xfrm>
              <a:off x="539750" y="6143625"/>
              <a:ext cx="144463" cy="14446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GT"/>
            </a:p>
          </p:txBody>
        </p:sp>
        <p:sp>
          <p:nvSpPr>
            <p:cNvPr id="18" name="Rectángulo 10"/>
            <p:cNvSpPr/>
            <p:nvPr/>
          </p:nvSpPr>
          <p:spPr>
            <a:xfrm>
              <a:off x="539750" y="6369050"/>
              <a:ext cx="144463" cy="1444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dirty="0" smtClean="0">
                  <a:solidFill>
                    <a:schemeClr val="tx1"/>
                  </a:solidFill>
                </a:rPr>
                <a:t>x</a:t>
              </a:r>
              <a:endParaRPr lang="es-GT" dirty="0">
                <a:solidFill>
                  <a:schemeClr val="tx1"/>
                </a:solidFill>
              </a:endParaRPr>
            </a:p>
          </p:txBody>
        </p:sp>
        <p:sp>
          <p:nvSpPr>
            <p:cNvPr id="19" name="Rectángulo 1"/>
            <p:cNvSpPr>
              <a:spLocks noChangeArrowheads="1"/>
            </p:cNvSpPr>
            <p:nvPr/>
          </p:nvSpPr>
          <p:spPr bwMode="auto">
            <a:xfrm>
              <a:off x="693738" y="6102350"/>
              <a:ext cx="13716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GT" sz="800" dirty="0"/>
                <a:t>Documentación Completa</a:t>
              </a:r>
              <a:endParaRPr lang="es-GT" altLang="es-GT" sz="800" dirty="0"/>
            </a:p>
          </p:txBody>
        </p:sp>
        <p:sp>
          <p:nvSpPr>
            <p:cNvPr id="20" name="Rectángulo 2"/>
            <p:cNvSpPr>
              <a:spLocks noChangeArrowheads="1"/>
            </p:cNvSpPr>
            <p:nvPr/>
          </p:nvSpPr>
          <p:spPr bwMode="auto">
            <a:xfrm>
              <a:off x="693738" y="6334125"/>
              <a:ext cx="201771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GT" sz="800" dirty="0"/>
                <a:t>Documentación Pendiente de Presentar</a:t>
              </a:r>
              <a:endParaRPr lang="es-GT" altLang="es-GT" sz="800" dirty="0"/>
            </a:p>
          </p:txBody>
        </p:sp>
      </p:grp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251400" y="476591"/>
          <a:ext cx="8713211" cy="5558121"/>
        </p:xfrm>
        <a:graphic>
          <a:graphicData uri="http://schemas.openxmlformats.org/drawingml/2006/table">
            <a:tbl>
              <a:tblPr/>
              <a:tblGrid>
                <a:gridCol w="360050"/>
                <a:gridCol w="1505423"/>
                <a:gridCol w="1220618"/>
                <a:gridCol w="514409"/>
                <a:gridCol w="406811"/>
                <a:gridCol w="1021020"/>
                <a:gridCol w="588449"/>
                <a:gridCol w="504070"/>
                <a:gridCol w="792110"/>
                <a:gridCol w="432060"/>
                <a:gridCol w="360050"/>
                <a:gridCol w="360050"/>
                <a:gridCol w="288040"/>
                <a:gridCol w="360051"/>
              </a:tblGrid>
              <a:tr h="62193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No.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PROYECTO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UBICACIÓN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No.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No.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PROMOTOR  Y REPRESENTANTE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7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AREA   CONSTRUCCION m2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AREA 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TIPO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Lic. Municipal </a:t>
                      </a:r>
                    </a:p>
                  </a:txBody>
                  <a:tcPr marL="4456" marR="4456" marT="445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Exp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. Jurídico </a:t>
                      </a:r>
                    </a:p>
                  </a:txBody>
                  <a:tcPr marL="4456" marR="4456" marT="445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Exp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. Lavado        de Dinero </a:t>
                      </a:r>
                    </a:p>
                  </a:txBody>
                  <a:tcPr marL="4456" marR="4456" marT="445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Exp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. Técnico </a:t>
                      </a:r>
                    </a:p>
                  </a:txBody>
                  <a:tcPr marL="4456" marR="4456" marT="445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Información       del Agua </a:t>
                      </a:r>
                    </a:p>
                  </a:txBody>
                  <a:tcPr marL="4456" marR="4456" marT="445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</a:tr>
              <a:tr h="299771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8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VIVIENDAS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APTOS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.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TERRENO m2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DE REGIMEN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7022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Proyecto Roque Ciudad Nueva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 Avenida 8-43 Zona 2, Ciudad Nueva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121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 Avenida 11-55 Zona 2 S. A.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70.03m2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Propiedad </a:t>
                      </a:r>
                      <a:r>
                        <a:rPr lang="es-GT" sz="9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Horiazontal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270226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Christian </a:t>
                      </a:r>
                      <a:r>
                        <a:rPr lang="es-GT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Ochaita</a:t>
                      </a:r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Allen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5361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Bonavita</a:t>
                      </a:r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 Avenida “A” 03-71 Colonia </a:t>
                      </a:r>
                      <a:r>
                        <a:rPr lang="es-GT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Tecún</a:t>
                      </a:r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Umán zona 15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Construcciones Modernas S.A.,                                Sr. Giacomo </a:t>
                      </a:r>
                      <a:r>
                        <a:rPr lang="es-GT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Lothar</a:t>
                      </a:r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s-GT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Bilz</a:t>
                      </a:r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Menéndez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78.03m2 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Propiedad Horizontal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 dirty="0">
                          <a:solidFill>
                            <a:srgbClr val="17375D"/>
                          </a:solidFill>
                          <a:latin typeface="Cambria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 dirty="0" smtClean="0">
                          <a:solidFill>
                            <a:srgbClr val="17375D"/>
                          </a:solidFill>
                          <a:latin typeface="Cambria"/>
                        </a:rPr>
                        <a:t>X</a:t>
                      </a:r>
                      <a:r>
                        <a:rPr lang="es-GT" sz="900" b="1" i="0" u="none" strike="noStrike" dirty="0">
                          <a:solidFill>
                            <a:srgbClr val="17375D"/>
                          </a:solidFill>
                          <a:latin typeface="Cambria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</a:tr>
              <a:tr h="43154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Condominio Di </a:t>
                      </a:r>
                      <a:r>
                        <a:rPr lang="es-GT" sz="105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Fiori</a:t>
                      </a:r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 Calle 34-83 Zona 7 Calzada Mateo Flores, con 257 apartamentos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257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Alcance Total Desarrollos S.A.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117.45 m2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Propiedad Horizontal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304620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Sr.José</a:t>
                      </a:r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Rodrigo De la Peña Aguilar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7022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Dos Torres</a:t>
                      </a:r>
                      <a:r>
                        <a:rPr lang="es-GT" sz="105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Apartamentos</a:t>
                      </a:r>
                      <a:endParaRPr lang="es-GT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 calle “A” 4-01 finca El</a:t>
                      </a:r>
                      <a:r>
                        <a:rPr lang="es-GT" sz="10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Zapote Zona 2 Ciudad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144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Corporación</a:t>
                      </a:r>
                      <a:r>
                        <a:rPr lang="es-GT" sz="9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LIMSA S.A.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Pendiente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Propiedad Horizontal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 dirty="0" smtClean="0">
                          <a:solidFill>
                            <a:srgbClr val="17375D"/>
                          </a:solidFill>
                          <a:latin typeface="Cambria"/>
                        </a:rPr>
                        <a:t>X</a:t>
                      </a:r>
                      <a:r>
                        <a:rPr lang="es-GT" sz="900" b="1" i="0" u="none" strike="noStrike" dirty="0">
                          <a:solidFill>
                            <a:srgbClr val="17375D"/>
                          </a:solidFill>
                          <a:latin typeface="Cambria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270226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Carlos  Thomas Salazar Lima 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7022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Vistas de Las Charcas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06 Avenida "A" 35-90, zona 11, Las Charcas, Guatemala, Guatemala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Construcciones Modernas S.A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55.34m2 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Propiedad Horizontal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>
                          <a:solidFill>
                            <a:srgbClr val="17375D"/>
                          </a:solidFill>
                          <a:latin typeface="Cambria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 dirty="0">
                          <a:solidFill>
                            <a:srgbClr val="17375D"/>
                          </a:solidFill>
                          <a:latin typeface="Cambria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304620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Sr. </a:t>
                      </a:r>
                      <a:r>
                        <a:rPr lang="pt-BR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Giacomo</a:t>
                      </a: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Lothar </a:t>
                      </a:r>
                      <a:r>
                        <a:rPr lang="pt-BR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Bilz</a:t>
                      </a: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pt-BR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Menéndez</a:t>
                      </a: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5385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Aralia Mariscal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 Calle 11-50, Zona 11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135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MARPRO, S.A.</a:t>
                      </a:r>
                    </a:p>
                  </a:txBody>
                  <a:tcPr marL="4456" marR="4456" marT="4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74.14m2 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Propiedad Horizontal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270226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Sr. Cesar Augusto </a:t>
                      </a:r>
                      <a:r>
                        <a:rPr lang="pt-BR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Subuyuj</a:t>
                      </a: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pt-BR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Bor</a:t>
                      </a: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456" marR="4456" marT="4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7022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Bosques de Euskadi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41 Calle 48-45 Zona 16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Bosques de Euskadi S.A.</a:t>
                      </a:r>
                    </a:p>
                  </a:txBody>
                  <a:tcPr marL="4456" marR="4456" marT="4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96.23m2 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Propiedad Horizontal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>
                          <a:solidFill>
                            <a:srgbClr val="17375D"/>
                          </a:solidFill>
                          <a:latin typeface="Cambria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 dirty="0">
                          <a:solidFill>
                            <a:srgbClr val="17375D"/>
                          </a:solidFill>
                          <a:latin typeface="Cambria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 dirty="0" smtClean="0">
                          <a:solidFill>
                            <a:srgbClr val="17375D"/>
                          </a:solidFill>
                          <a:latin typeface="Cambria"/>
                        </a:rPr>
                        <a:t>x</a:t>
                      </a:r>
                      <a:r>
                        <a:rPr lang="es-GT" sz="900" b="1" i="0" u="none" strike="noStrike" dirty="0">
                          <a:solidFill>
                            <a:srgbClr val="17375D"/>
                          </a:solidFill>
                          <a:latin typeface="Cambria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 dirty="0">
                          <a:solidFill>
                            <a:srgbClr val="17375D"/>
                          </a:solidFill>
                          <a:latin typeface="Cambria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04620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Pablo Fernández</a:t>
                      </a:r>
                    </a:p>
                  </a:txBody>
                  <a:tcPr marL="4456" marR="4456" marT="4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5385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Be 14 Apartamentos </a:t>
                      </a:r>
                      <a:endParaRPr lang="es-GT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 Avenida 7-11 </a:t>
                      </a:r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Zona </a:t>
                      </a:r>
                      <a:r>
                        <a:rPr lang="es-GT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14, Ciudad</a:t>
                      </a:r>
                      <a:r>
                        <a:rPr lang="es-GT" sz="10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G</a:t>
                      </a:r>
                      <a:r>
                        <a:rPr lang="es-GT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uatemala</a:t>
                      </a:r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.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127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Ícono Urbano S. A.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51.24m2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Pendiente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270226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Federico Javier Franco Jiménez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2266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" name="5 CuadroTexto"/>
          <p:cNvSpPr txBox="1">
            <a:spLocks noChangeArrowheads="1"/>
          </p:cNvSpPr>
          <p:nvPr/>
        </p:nvSpPr>
        <p:spPr bwMode="auto">
          <a:xfrm>
            <a:off x="395288" y="180300"/>
            <a:ext cx="8286750" cy="368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GT" altLang="es-GT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Municipio de Guatemala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39750" y="6102350"/>
            <a:ext cx="2171700" cy="447675"/>
            <a:chOff x="539750" y="6102350"/>
            <a:chExt cx="2171700" cy="447675"/>
          </a:xfrm>
        </p:grpSpPr>
        <p:sp>
          <p:nvSpPr>
            <p:cNvPr id="17" name="Rectángulo 8"/>
            <p:cNvSpPr/>
            <p:nvPr/>
          </p:nvSpPr>
          <p:spPr>
            <a:xfrm>
              <a:off x="539750" y="6143625"/>
              <a:ext cx="144463" cy="14446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GT"/>
            </a:p>
          </p:txBody>
        </p:sp>
        <p:sp>
          <p:nvSpPr>
            <p:cNvPr id="18" name="Rectángulo 10"/>
            <p:cNvSpPr/>
            <p:nvPr/>
          </p:nvSpPr>
          <p:spPr>
            <a:xfrm>
              <a:off x="539750" y="6369050"/>
              <a:ext cx="144463" cy="1444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dirty="0" smtClean="0">
                  <a:solidFill>
                    <a:schemeClr val="tx1"/>
                  </a:solidFill>
                </a:rPr>
                <a:t>x</a:t>
              </a:r>
              <a:endParaRPr lang="es-GT" dirty="0">
                <a:solidFill>
                  <a:schemeClr val="tx1"/>
                </a:solidFill>
              </a:endParaRPr>
            </a:p>
          </p:txBody>
        </p:sp>
        <p:sp>
          <p:nvSpPr>
            <p:cNvPr id="19" name="Rectángulo 1"/>
            <p:cNvSpPr>
              <a:spLocks noChangeArrowheads="1"/>
            </p:cNvSpPr>
            <p:nvPr/>
          </p:nvSpPr>
          <p:spPr bwMode="auto">
            <a:xfrm>
              <a:off x="693738" y="6102350"/>
              <a:ext cx="13716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GT" sz="800" dirty="0"/>
                <a:t>Documentación Completa</a:t>
              </a:r>
              <a:endParaRPr lang="es-GT" altLang="es-GT" sz="800" dirty="0"/>
            </a:p>
          </p:txBody>
        </p:sp>
        <p:sp>
          <p:nvSpPr>
            <p:cNvPr id="20" name="Rectángulo 2"/>
            <p:cNvSpPr>
              <a:spLocks noChangeArrowheads="1"/>
            </p:cNvSpPr>
            <p:nvPr/>
          </p:nvSpPr>
          <p:spPr bwMode="auto">
            <a:xfrm>
              <a:off x="693738" y="6334125"/>
              <a:ext cx="201771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GT" sz="800" dirty="0"/>
                <a:t>Documentación Pendiente de Presentar</a:t>
              </a:r>
              <a:endParaRPr lang="es-GT" altLang="es-GT" sz="800" dirty="0"/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17270"/>
              </p:ext>
            </p:extLst>
          </p:nvPr>
        </p:nvGraphicFramePr>
        <p:xfrm>
          <a:off x="179390" y="685829"/>
          <a:ext cx="8641201" cy="4098379"/>
        </p:xfrm>
        <a:graphic>
          <a:graphicData uri="http://schemas.openxmlformats.org/drawingml/2006/table">
            <a:tbl>
              <a:tblPr/>
              <a:tblGrid>
                <a:gridCol w="351269"/>
                <a:gridCol w="1498788"/>
                <a:gridCol w="1210530"/>
                <a:gridCol w="539913"/>
                <a:gridCol w="373693"/>
                <a:gridCol w="1012582"/>
                <a:gridCol w="563266"/>
                <a:gridCol w="491776"/>
                <a:gridCol w="1053805"/>
                <a:gridCol w="281015"/>
                <a:gridCol w="328433"/>
                <a:gridCol w="360050"/>
                <a:gridCol w="295070"/>
                <a:gridCol w="281011"/>
              </a:tblGrid>
              <a:tr h="694940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No.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PROYECTO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UBICACIÓN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No.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No.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PROMOTOR  Y REPRESENTANTE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AREA   CONSTRUCCION m2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AREA 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TIPO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Lic. Municipal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. Jurídico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. Lavado        de Dinero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</a:t>
                      </a:r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. Técnico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Información       del Agua </a:t>
                      </a:r>
                    </a:p>
                  </a:txBody>
                  <a:tcPr marL="6016" marR="6016" marT="601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</a:tr>
              <a:tr h="265108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s-GT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s-GT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TERRENO m2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DE REGIMEN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301841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VIVIENDAS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APTOS. 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8364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Apartamentos </a:t>
                      </a:r>
                      <a:r>
                        <a:rPr lang="es-GT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Tribeca</a:t>
                      </a:r>
                      <a:endParaRPr lang="es-GT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 Avenida 29-78 zona 11 Las Charcas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118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Apartamentos </a:t>
                      </a:r>
                      <a:r>
                        <a:rPr lang="es-GT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Tribeca</a:t>
                      </a:r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S. A.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Pendiente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Propiedad Horizontal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283649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Germán Haroldo Molina Tejada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8364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Torre Barcelona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6a Avenida 6-47 zona 9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Torbar S. A.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81.66m2</a:t>
                      </a:r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Propiedad Horizontal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 dirty="0">
                          <a:solidFill>
                            <a:srgbClr val="16365C"/>
                          </a:solidFill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 dirty="0">
                          <a:solidFill>
                            <a:srgbClr val="16365C"/>
                          </a:solidFill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 dirty="0">
                          <a:solidFill>
                            <a:srgbClr val="16365C"/>
                          </a:solidFill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83649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Sr. Ricardo Cáceres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8364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Apartamentos </a:t>
                      </a:r>
                      <a:r>
                        <a:rPr lang="es-GT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Epic</a:t>
                      </a:r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15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6ta. Avenida 2-51 Zona 15, Colonia Trinidad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Obras Avanzadas , S.A.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Pendiente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Pendiente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Propiedad Horizontal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283649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Mynor</a:t>
                      </a:r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Enrique Lobos Agustín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8364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Torre Martí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calle 8va avenida Zona 6, Ciudad de Guatemala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Asty</a:t>
                      </a:r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Desarrollos S. A.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Pendiente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Pendiente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Propiedad Horizontal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283649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José Marcos Penados Díaz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8364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 refugio de Alcalá (Existente)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 Avenida A 3-25 Zona 15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Casa Alcalá S. A.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127.87 m2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Propiedad Horizontal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X 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283649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Jose</a:t>
                      </a:r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Luis Ernesto </a:t>
                      </a:r>
                      <a:r>
                        <a:rPr lang="es-GT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Lopez</a:t>
                      </a:r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Valdez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539750" y="6263050"/>
            <a:ext cx="144463" cy="14446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GT"/>
          </a:p>
        </p:txBody>
      </p:sp>
      <p:sp>
        <p:nvSpPr>
          <p:cNvPr id="10" name="Rectángulo 8"/>
          <p:cNvSpPr/>
          <p:nvPr/>
        </p:nvSpPr>
        <p:spPr>
          <a:xfrm>
            <a:off x="692150" y="6415450"/>
            <a:ext cx="144463" cy="14446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507509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" name="5 CuadroTexto"/>
          <p:cNvSpPr txBox="1">
            <a:spLocks noChangeArrowheads="1"/>
          </p:cNvSpPr>
          <p:nvPr/>
        </p:nvSpPr>
        <p:spPr bwMode="auto">
          <a:xfrm>
            <a:off x="395288" y="180300"/>
            <a:ext cx="8286750" cy="368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GT" altLang="es-GT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Municipio de Guatemala</a:t>
            </a:r>
          </a:p>
        </p:txBody>
      </p:sp>
      <p:grpSp>
        <p:nvGrpSpPr>
          <p:cNvPr id="2" name="Group 15"/>
          <p:cNvGrpSpPr/>
          <p:nvPr/>
        </p:nvGrpSpPr>
        <p:grpSpPr>
          <a:xfrm>
            <a:off x="539750" y="6102350"/>
            <a:ext cx="2171700" cy="447675"/>
            <a:chOff x="539750" y="6102350"/>
            <a:chExt cx="2171700" cy="447675"/>
          </a:xfrm>
        </p:grpSpPr>
        <p:sp>
          <p:nvSpPr>
            <p:cNvPr id="17" name="Rectángulo 8"/>
            <p:cNvSpPr/>
            <p:nvPr/>
          </p:nvSpPr>
          <p:spPr>
            <a:xfrm>
              <a:off x="539750" y="6143625"/>
              <a:ext cx="144463" cy="14446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GT"/>
            </a:p>
          </p:txBody>
        </p:sp>
        <p:sp>
          <p:nvSpPr>
            <p:cNvPr id="18" name="Rectángulo 10"/>
            <p:cNvSpPr/>
            <p:nvPr/>
          </p:nvSpPr>
          <p:spPr>
            <a:xfrm>
              <a:off x="539750" y="6369050"/>
              <a:ext cx="144463" cy="1444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sz="1400" dirty="0" smtClean="0">
                  <a:solidFill>
                    <a:schemeClr val="tx1"/>
                  </a:solidFill>
                </a:rPr>
                <a:t>x</a:t>
              </a:r>
              <a:endParaRPr lang="es-GT" sz="1400" dirty="0">
                <a:solidFill>
                  <a:schemeClr val="tx1"/>
                </a:solidFill>
              </a:endParaRPr>
            </a:p>
          </p:txBody>
        </p:sp>
        <p:sp>
          <p:nvSpPr>
            <p:cNvPr id="19" name="Rectángulo 1"/>
            <p:cNvSpPr>
              <a:spLocks noChangeArrowheads="1"/>
            </p:cNvSpPr>
            <p:nvPr/>
          </p:nvSpPr>
          <p:spPr bwMode="auto">
            <a:xfrm>
              <a:off x="693738" y="6102350"/>
              <a:ext cx="13716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GT" sz="800" dirty="0"/>
                <a:t>Documentación Completa</a:t>
              </a:r>
              <a:endParaRPr lang="es-GT" altLang="es-GT" sz="800" dirty="0"/>
            </a:p>
          </p:txBody>
        </p:sp>
        <p:sp>
          <p:nvSpPr>
            <p:cNvPr id="20" name="Rectángulo 2"/>
            <p:cNvSpPr>
              <a:spLocks noChangeArrowheads="1"/>
            </p:cNvSpPr>
            <p:nvPr/>
          </p:nvSpPr>
          <p:spPr bwMode="auto">
            <a:xfrm>
              <a:off x="693738" y="6334125"/>
              <a:ext cx="201771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GT" sz="800" dirty="0"/>
                <a:t>Documentación Pendiente de Presentar</a:t>
              </a:r>
              <a:endParaRPr lang="es-GT" altLang="es-GT" sz="800" dirty="0"/>
            </a:p>
          </p:txBody>
        </p:sp>
      </p:grpSp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395288" y="908651"/>
          <a:ext cx="8137258" cy="3909868"/>
        </p:xfrm>
        <a:graphic>
          <a:graphicData uri="http://schemas.openxmlformats.org/drawingml/2006/table">
            <a:tbl>
              <a:tblPr/>
              <a:tblGrid>
                <a:gridCol w="360182"/>
                <a:gridCol w="1381982"/>
                <a:gridCol w="1139934"/>
                <a:gridCol w="502504"/>
                <a:gridCol w="357822"/>
                <a:gridCol w="953530"/>
                <a:gridCol w="632918"/>
                <a:gridCol w="504070"/>
                <a:gridCol w="792110"/>
                <a:gridCol w="288040"/>
                <a:gridCol w="288040"/>
                <a:gridCol w="288040"/>
                <a:gridCol w="288040"/>
                <a:gridCol w="360046"/>
              </a:tblGrid>
              <a:tr h="63036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No.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PROYECTO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UBICACIÓN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No.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No.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PROMOTOR  Y REPRESENTANTE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8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AREA   </a:t>
                      </a:r>
                      <a:r>
                        <a:rPr lang="es-GT" sz="7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CONSTRUCCION m2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AREA 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TIPO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Lic. Municipal </a:t>
                      </a:r>
                    </a:p>
                  </a:txBody>
                  <a:tcPr marL="4456" marR="4456" marT="445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Exp. Jurídico </a:t>
                      </a:r>
                    </a:p>
                  </a:txBody>
                  <a:tcPr marL="4456" marR="4456" marT="445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Exp. Lavado        de Dinero </a:t>
                      </a:r>
                    </a:p>
                  </a:txBody>
                  <a:tcPr marL="4456" marR="4456" marT="445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Exp. Técnico </a:t>
                      </a:r>
                    </a:p>
                  </a:txBody>
                  <a:tcPr marL="4456" marR="4456" marT="445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Información       del Agua </a:t>
                      </a:r>
                    </a:p>
                  </a:txBody>
                  <a:tcPr marL="4456" marR="4456" marT="4456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</a:tr>
              <a:tr h="270154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8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VIVIENDAS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8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APTOS.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8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TERRENO m2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DE REGIMEN </a:t>
                      </a:r>
                    </a:p>
                  </a:txBody>
                  <a:tcPr marL="4456" marR="4456" marT="44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30874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Athenea</a:t>
                      </a:r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Apartamentos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 calle 14 avenida 14-24 zona 11, Colonia </a:t>
                      </a:r>
                      <a:r>
                        <a:rPr lang="es-GT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Carabanchel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Inversiones </a:t>
                      </a:r>
                      <a:r>
                        <a:rPr lang="es-GT" sz="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Nun</a:t>
                      </a:r>
                      <a:r>
                        <a:rPr lang="es-GT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S.A.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 m2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Copropiedad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308746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Walter Vicente 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Choxon</a:t>
                      </a: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De León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30874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Cercania Apartamentos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 calle 5-63, zona 11, colonia Mariscal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Calitierra</a:t>
                      </a:r>
                      <a:r>
                        <a:rPr lang="es-GT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Sociedad Anónima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83.12m2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Copropiedad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308746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Herbert Antonio Alvarado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48497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Torres de las Tapias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 calle 48-62. zona 18, Colonia la Pascua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268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Bosques de Las Tapias, Sociedad Anónima</a:t>
                      </a:r>
                    </a:p>
                    <a:p>
                      <a:pPr algn="ctr" rtl="0" fontAlgn="ctr"/>
                      <a:r>
                        <a:rPr lang="es-GT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Ana </a:t>
                      </a:r>
                      <a:r>
                        <a:rPr lang="es-GT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Mercedes Valdes Sandoval de Sandoval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 m2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Copropiedad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139555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4098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23 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Petápolis</a:t>
                      </a:r>
                      <a:endParaRPr lang="es-GT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Avenida </a:t>
                      </a:r>
                      <a:r>
                        <a:rPr lang="es-ES" sz="10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Petapa</a:t>
                      </a:r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48-96 zona 12,  Guatemala 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GT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520</a:t>
                      </a:r>
                      <a:endParaRPr lang="es-GT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 PETAPAS S.A.</a:t>
                      </a:r>
                    </a:p>
                    <a:p>
                      <a:pPr algn="ctr" rtl="0" fontAlgn="ctr"/>
                      <a:r>
                        <a:rPr lang="es-ES" sz="9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Welner</a:t>
                      </a:r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Rolando Flores </a:t>
                      </a:r>
                      <a:r>
                        <a:rPr lang="es-ES" sz="9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Andrino</a:t>
                      </a:r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pendiente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Propiedad Horizontal 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X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40988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Balmes </a:t>
                      </a:r>
                      <a:r>
                        <a:rPr lang="es-GT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  <a:endParaRPr lang="es-GT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Avenida Mariscal 28-47 zona 11, Ciudad Guatemala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Balmes 47 S.A</a:t>
                      </a:r>
                    </a:p>
                    <a:p>
                      <a:pPr algn="ctr" rtl="0" fontAlgn="ctr"/>
                      <a:r>
                        <a:rPr lang="es-GT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María </a:t>
                      </a:r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Regina Santos </a:t>
                      </a:r>
                      <a:r>
                        <a:rPr lang="es-GT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Ortíz</a:t>
                      </a:r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85 m2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Copropiedad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9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X </a:t>
                      </a: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308746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GT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56" marR="4456" marT="4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7267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HANEW">
  <a:themeElements>
    <a:clrScheme name="Personalizado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66092"/>
      </a:hlink>
      <a:folHlink>
        <a:srgbClr val="800080"/>
      </a:folHlink>
    </a:clrScheme>
    <a:fontScheme name="FHAN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HA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HAN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HAN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HAN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HAN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HAN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HAN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HAN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HAN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HAN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HAN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HAN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iseño predeterminad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iseño predeterminad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Diseño predeterminad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iseño predeterminad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Diseño predeterminad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iseño predeterminad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FHANEW</Template>
  <TotalTime>44740</TotalTime>
  <Words>3853</Words>
  <Application>Microsoft Office PowerPoint</Application>
  <PresentationFormat>Presentación en pantalla (4:3)</PresentationFormat>
  <Paragraphs>1446</Paragraphs>
  <Slides>29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7" baseType="lpstr">
      <vt:lpstr>Arial</vt:lpstr>
      <vt:lpstr>Bell MT</vt:lpstr>
      <vt:lpstr>Bookman Old Style</vt:lpstr>
      <vt:lpstr>Calibri</vt:lpstr>
      <vt:lpstr>Cambria</vt:lpstr>
      <vt:lpstr>Tahoma</vt:lpstr>
      <vt:lpstr>Wingdings</vt:lpstr>
      <vt:lpstr>FHANEW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INFORMACIÓN ÁREA DEPARTAMENTAL SEPTIEMBRE 2017</vt:lpstr>
      <vt:lpstr>Presentación de PowerPoint</vt:lpstr>
      <vt:lpstr>Presentación de PowerPoint</vt:lpstr>
    </vt:vector>
  </TitlesOfParts>
  <Company>FHA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ACTIVIDADES DESARROLLADAS POR      LA SUBGERENCIA  DE PROYECTOS Y VIVIENDAS MES DE  ABRIL  2010</dc:title>
  <dc:creator>gmartinez</dc:creator>
  <cp:lastModifiedBy>Karen Lorena Chun Pineda</cp:lastModifiedBy>
  <cp:revision>2465</cp:revision>
  <cp:lastPrinted>2017-10-09T23:03:32Z</cp:lastPrinted>
  <dcterms:created xsi:type="dcterms:W3CDTF">2010-06-02T16:33:38Z</dcterms:created>
  <dcterms:modified xsi:type="dcterms:W3CDTF">2017-10-09T23:05:11Z</dcterms:modified>
</cp:coreProperties>
</file>