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0" r:id="rId2"/>
    <p:sldId id="261" r:id="rId3"/>
    <p:sldId id="312" r:id="rId4"/>
    <p:sldId id="262" r:id="rId5"/>
    <p:sldId id="263" r:id="rId6"/>
    <p:sldId id="264" r:id="rId7"/>
    <p:sldId id="328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90" r:id="rId16"/>
    <p:sldId id="323" r:id="rId17"/>
    <p:sldId id="318" r:id="rId18"/>
    <p:sldId id="319" r:id="rId19"/>
    <p:sldId id="308" r:id="rId20"/>
    <p:sldId id="309" r:id="rId21"/>
    <p:sldId id="301" r:id="rId22"/>
    <p:sldId id="303" r:id="rId23"/>
    <p:sldId id="320" r:id="rId24"/>
    <p:sldId id="321" r:id="rId25"/>
    <p:sldId id="322" r:id="rId26"/>
    <p:sldId id="324" r:id="rId27"/>
  </p:sldIdLst>
  <p:sldSz cx="9144000" cy="6858000" type="screen4x3"/>
  <p:notesSz cx="6797675" cy="9928225"/>
  <p:defaultTextStyle>
    <a:defPPr>
      <a:defRPr lang="es-G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81D0"/>
    <a:srgbClr val="4383D1"/>
    <a:srgbClr val="006699"/>
    <a:srgbClr val="996600"/>
    <a:srgbClr val="43C0E7"/>
    <a:srgbClr val="6D8838"/>
    <a:srgbClr val="356177"/>
    <a:srgbClr val="0B167B"/>
    <a:srgbClr val="3E718A"/>
    <a:srgbClr val="D8D4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86716" autoAdjust="0"/>
  </p:normalViewPr>
  <p:slideViewPr>
    <p:cSldViewPr>
      <p:cViewPr varScale="1">
        <p:scale>
          <a:sx n="101" d="100"/>
          <a:sy n="101" d="100"/>
        </p:scale>
        <p:origin x="1878" y="10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22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gomar\Desktop\INSPECCIONES\INSPECCIONES\I%20N%20F%20O%20R%20M%20E%20S%20%20%20D%20E%20%20%20M%20E%20S\INFORMES%202017\ABRIL%202017\GRAFICAS%20INFORMES%20%20ABRIL%202017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gomar\Desktop\INSPECCIONES\INSPECCIONES\I%20N%20F%20O%20R%20M%20E%20S%20%20%20D%20E%20%20%20M%20E%20S\INFORMES%202017\ABRIL%202017\GRAFICAS%20INFORMES%20%20ABRIL%202017.xls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gomar\Desktop\INSPECCIONES\INSPECCIONES\I%20N%20F%20O%20R%20M%20E%20S%20%20%20D%20E%20%20%20M%20E%20S\INFORMES%202017\ABRIL%202017\GRAFICAS%20INFORMES%20%20ABRIL%202017.xls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gomar\Desktop\INSPECCIONES\INSPECCIONES\I%20N%20F%20O%20R%20M%20E%20S%20%20%20D%20E%20%20%20M%20E%20S\INFORMES%202017\ABRIL%202017\GRAFICAS%20INFORMES%20%20ABRIL%202017.xls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gomar\Desktop\INSPECCIONES\INSPECCIONES\I%20N%20F%20O%20R%20M%20E%20S%20%20%20D%20E%20%20%20M%20E%20S\INFORMES%202017\ABRIL%202017\GRAFICAS%20INFORMES%20%20ABRIL%202017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gomar\Desktop\INSPECCIONES\INSPECCIONES\I%20N%20F%20O%20R%20M%20E%20S%20%20%20D%20E%20%20%20M%20E%20S\INFORMES%202017\ABRIL%202017\GRAFICAS%20INFORMES%20%20ABRIL%202017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gomar\Desktop\INSPECCIONES\INSPECCIONES\I%20N%20F%20O%20R%20M%20E%20S%20%20%20D%20E%20%20%20M%20E%20S\INFORMES%202017\ABRIL%202017\GRAFICAS%20INFORMES%20%20ABRIL%202017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gomar\Desktop\INSPECCIONES\INSPECCIONES\I%20N%20F%20O%20R%20M%20E%20S%20%20%20D%20E%20%20%20M%20E%20S\INFORMES%202017\ABRIL%202017\GRAFICAS%20INFORMES%20%20ABRIL%202017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gomar\Desktop\INSPECCIONES\INSPECCIONES\I%20N%20F%20O%20R%20M%20E%20S%20%20%20D%20E%20%20%20M%20E%20S\INFORMES%202017\ABRIL%202017\GRAFICAS%20INFORMES%20%20ABRIL%202017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gomar\Desktop\INSPECCIONES\INSPECCIONES\I%20N%20F%20O%20R%20M%20E%20S%20%20%20D%20E%20%20%20M%20E%20S\INFORMES%202017\ABRIL%202017\GRAFICAS%20INFORMES%20%20ABRIL%202017.xls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gomar\Desktop\INSPECCIONES\INSPECCIONES\I%20N%20F%20O%20R%20M%20E%20S%20%20%20D%20E%20%20%20M%20E%20S\INFORMES%202017\ABRIL%202017\GRAFICAS%20INFORMES%20%20ABRIL%202017.xls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880691935130331E-2"/>
          <c:y val="5.0593872752236875E-2"/>
          <c:w val="0.92428341295411631"/>
          <c:h val="0.722564121325061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'1. 1AS 2AS Y 3AS sin 1b y 2 (2)'!$B$5</c:f>
              <c:strCache>
                <c:ptCount val="1"/>
                <c:pt idx="0">
                  <c:v>PRIMERAS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layout>
                <c:manualLayout>
                  <c:x val="-5.5493640610445368E-3"/>
                  <c:y val="4.62962962962962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309364850470697E-3"/>
                  <c:y val="1.85181539807524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2.31481481481481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7796065302806397E-3"/>
                  <c:y val="9.25925925925925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'1. 1AS 2AS Y 3AS sin 1b y 2 (2)'!$C$4:$N$4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'1. 1AS 2AS Y 3AS sin 1b y 2 (2)'!$C$5:$N$5</c:f>
              <c:numCache>
                <c:formatCode>General</c:formatCode>
                <c:ptCount val="12"/>
                <c:pt idx="0">
                  <c:v>250</c:v>
                </c:pt>
                <c:pt idx="1">
                  <c:v>377</c:v>
                </c:pt>
                <c:pt idx="2">
                  <c:v>436</c:v>
                </c:pt>
                <c:pt idx="3">
                  <c:v>283</c:v>
                </c:pt>
              </c:numCache>
            </c:numRef>
          </c:val>
        </c:ser>
        <c:ser>
          <c:idx val="1"/>
          <c:order val="1"/>
          <c:tx>
            <c:strRef>
              <c:f>'1. 1AS 2AS Y 3AS sin 1b y 2 (2)'!$B$6</c:f>
              <c:strCache>
                <c:ptCount val="1"/>
                <c:pt idx="0">
                  <c:v>SEGUNDAS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3.1778250865019003E-3"/>
                  <c:y val="-4.9339661155668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8069263575318163E-3"/>
                  <c:y val="5.14764181348507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12238780275665E-2"/>
                  <c:y val="1.74825571024021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4481764288452434E-3"/>
                  <c:y val="-4.16343859883132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'1. 1AS 2AS Y 3AS sin 1b y 2 (2)'!$C$4:$N$4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'1. 1AS 2AS Y 3AS sin 1b y 2 (2)'!$C$6:$N$6</c:f>
              <c:numCache>
                <c:formatCode>General</c:formatCode>
                <c:ptCount val="12"/>
                <c:pt idx="0">
                  <c:v>253</c:v>
                </c:pt>
                <c:pt idx="1">
                  <c:v>339</c:v>
                </c:pt>
                <c:pt idx="2">
                  <c:v>414</c:v>
                </c:pt>
                <c:pt idx="3">
                  <c:v>290</c:v>
                </c:pt>
              </c:numCache>
            </c:numRef>
          </c:val>
        </c:ser>
        <c:ser>
          <c:idx val="2"/>
          <c:order val="2"/>
          <c:tx>
            <c:strRef>
              <c:f>'1. 1AS 2AS Y 3AS sin 1b y 2 (2)'!$B$7</c:f>
              <c:strCache>
                <c:ptCount val="1"/>
                <c:pt idx="0">
                  <c:v>TERCERAS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7.9445627162547505E-3"/>
                  <c:y val="4.11163842963902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1778250865019003E-3"/>
                  <c:y val="5.66564350540809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9445627162547505E-3"/>
                  <c:y val="-8.22327685927804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1223878027566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'1. 1AS 2AS Y 3AS sin 1b y 2 (2)'!$C$4:$N$4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'1. 1AS 2AS Y 3AS sin 1b y 2 (2)'!$C$7:$N$7</c:f>
              <c:numCache>
                <c:formatCode>General</c:formatCode>
                <c:ptCount val="12"/>
                <c:pt idx="0">
                  <c:v>228</c:v>
                </c:pt>
                <c:pt idx="1">
                  <c:v>227</c:v>
                </c:pt>
                <c:pt idx="2">
                  <c:v>296</c:v>
                </c:pt>
                <c:pt idx="3">
                  <c:v>322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2517720"/>
        <c:axId val="142512232"/>
      </c:barChart>
      <c:catAx>
        <c:axId val="142517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2512232"/>
        <c:crosses val="autoZero"/>
        <c:auto val="1"/>
        <c:lblAlgn val="ctr"/>
        <c:lblOffset val="100"/>
        <c:noMultiLvlLbl val="0"/>
      </c:catAx>
      <c:valAx>
        <c:axId val="142512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2517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DEL MES'!$B$4:$B$25</c:f>
              <c:strCache>
                <c:ptCount val="5"/>
                <c:pt idx="0">
                  <c:v>CHIMALTENANGO, BOSQUES DEL PORVENIR</c:v>
                </c:pt>
                <c:pt idx="1">
                  <c:v>QUETZALTENANGO, RESIDENCIAL PINOS DE LO ALTO (PRIMERA FASE)</c:v>
                </c:pt>
                <c:pt idx="2">
                  <c:v>SACATEPEQUEZ, CONDOMINIO FUENTES DEL VALLE SAN MIGUEL, LUZ DE LA ESPERANZA</c:v>
                </c:pt>
                <c:pt idx="3">
                  <c:v>SANTA ROSA, CONDOMINIO VISTAS DE SANTA MARTA, LOTIFICACION VILLAS DE BARBERENA</c:v>
                </c:pt>
                <c:pt idx="4">
                  <c:v>SUCHITEPEQUEZ, CONDOMINIO LA PAZ, CONDOMINIO CONDADO SAN ANDRES, CONDOMINIO LA GIRALDA</c:v>
                </c:pt>
              </c:strCache>
            </c:strRef>
          </c:cat>
          <c:val>
            <c:numRef>
              <c:f>'DEP ACUMULADAS DEL MES'!$C$4:$C$25</c:f>
            </c:numRef>
          </c:val>
        </c:ser>
        <c:ser>
          <c:idx val="1"/>
          <c:order val="1"/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DEL MES'!$B$4:$B$25</c:f>
              <c:strCache>
                <c:ptCount val="5"/>
                <c:pt idx="0">
                  <c:v>CHIMALTENANGO, BOSQUES DEL PORVENIR</c:v>
                </c:pt>
                <c:pt idx="1">
                  <c:v>QUETZALTENANGO, RESIDENCIAL PINOS DE LO ALTO (PRIMERA FASE)</c:v>
                </c:pt>
                <c:pt idx="2">
                  <c:v>SACATEPEQUEZ, CONDOMINIO FUENTES DEL VALLE SAN MIGUEL, LUZ DE LA ESPERANZA</c:v>
                </c:pt>
                <c:pt idx="3">
                  <c:v>SANTA ROSA, CONDOMINIO VISTAS DE SANTA MARTA, LOTIFICACION VILLAS DE BARBERENA</c:v>
                </c:pt>
                <c:pt idx="4">
                  <c:v>SUCHITEPEQUEZ, CONDOMINIO LA PAZ, CONDOMINIO CONDADO SAN ANDRES, CONDOMINIO LA GIRALDA</c:v>
                </c:pt>
              </c:strCache>
            </c:strRef>
          </c:cat>
          <c:val>
            <c:numRef>
              <c:f>'DEP ACUMULADAS DEL MES'!$D$4:$D$25</c:f>
            </c:numRef>
          </c:val>
        </c:ser>
        <c:ser>
          <c:idx val="2"/>
          <c:order val="2"/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DEL MES'!$B$4:$B$25</c:f>
              <c:strCache>
                <c:ptCount val="5"/>
                <c:pt idx="0">
                  <c:v>CHIMALTENANGO, BOSQUES DEL PORVENIR</c:v>
                </c:pt>
                <c:pt idx="1">
                  <c:v>QUETZALTENANGO, RESIDENCIAL PINOS DE LO ALTO (PRIMERA FASE)</c:v>
                </c:pt>
                <c:pt idx="2">
                  <c:v>SACATEPEQUEZ, CONDOMINIO FUENTES DEL VALLE SAN MIGUEL, LUZ DE LA ESPERANZA</c:v>
                </c:pt>
                <c:pt idx="3">
                  <c:v>SANTA ROSA, CONDOMINIO VISTAS DE SANTA MARTA, LOTIFICACION VILLAS DE BARBERENA</c:v>
                </c:pt>
                <c:pt idx="4">
                  <c:v>SUCHITEPEQUEZ, CONDOMINIO LA PAZ, CONDOMINIO CONDADO SAN ANDRES, CONDOMINIO LA GIRALDA</c:v>
                </c:pt>
              </c:strCache>
            </c:strRef>
          </c:cat>
          <c:val>
            <c:numRef>
              <c:f>'DEP ACUMULADAS DEL MES'!$E$4:$E$25</c:f>
            </c:numRef>
          </c:val>
        </c:ser>
        <c:ser>
          <c:idx val="3"/>
          <c:order val="3"/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DEL MES'!$B$4:$B$25</c:f>
              <c:strCache>
                <c:ptCount val="5"/>
                <c:pt idx="0">
                  <c:v>CHIMALTENANGO, BOSQUES DEL PORVENIR</c:v>
                </c:pt>
                <c:pt idx="1">
                  <c:v>QUETZALTENANGO, RESIDENCIAL PINOS DE LO ALTO (PRIMERA FASE)</c:v>
                </c:pt>
                <c:pt idx="2">
                  <c:v>SACATEPEQUEZ, CONDOMINIO FUENTES DEL VALLE SAN MIGUEL, LUZ DE LA ESPERANZA</c:v>
                </c:pt>
                <c:pt idx="3">
                  <c:v>SANTA ROSA, CONDOMINIO VISTAS DE SANTA MARTA, LOTIFICACION VILLAS DE BARBERENA</c:v>
                </c:pt>
                <c:pt idx="4">
                  <c:v>SUCHITEPEQUEZ, CONDOMINIO LA PAZ, CONDOMINIO CONDADO SAN ANDRES, CONDOMINIO LA GIRALDA</c:v>
                </c:pt>
              </c:strCache>
            </c:strRef>
          </c:cat>
          <c:val>
            <c:numRef>
              <c:f>'DEP ACUMULADAS DEL MES'!$F$4:$F$25</c:f>
            </c:numRef>
          </c:val>
        </c:ser>
        <c:ser>
          <c:idx val="4"/>
          <c:order val="4"/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DEL MES'!$B$4:$B$25</c:f>
              <c:strCache>
                <c:ptCount val="5"/>
                <c:pt idx="0">
                  <c:v>CHIMALTENANGO, BOSQUES DEL PORVENIR</c:v>
                </c:pt>
                <c:pt idx="1">
                  <c:v>QUETZALTENANGO, RESIDENCIAL PINOS DE LO ALTO (PRIMERA FASE)</c:v>
                </c:pt>
                <c:pt idx="2">
                  <c:v>SACATEPEQUEZ, CONDOMINIO FUENTES DEL VALLE SAN MIGUEL, LUZ DE LA ESPERANZA</c:v>
                </c:pt>
                <c:pt idx="3">
                  <c:v>SANTA ROSA, CONDOMINIO VISTAS DE SANTA MARTA, LOTIFICACION VILLAS DE BARBERENA</c:v>
                </c:pt>
                <c:pt idx="4">
                  <c:v>SUCHITEPEQUEZ, CONDOMINIO LA PAZ, CONDOMINIO CONDADO SAN ANDRES, CONDOMINIO LA GIRALDA</c:v>
                </c:pt>
              </c:strCache>
            </c:strRef>
          </c:cat>
          <c:val>
            <c:numRef>
              <c:f>'DEP ACUMULADAS DEL MES'!$G$4:$G$25</c:f>
            </c:numRef>
          </c:val>
        </c:ser>
        <c:ser>
          <c:idx val="5"/>
          <c:order val="5"/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DEL MES'!$B$4:$B$25</c:f>
              <c:strCache>
                <c:ptCount val="5"/>
                <c:pt idx="0">
                  <c:v>CHIMALTENANGO, BOSQUES DEL PORVENIR</c:v>
                </c:pt>
                <c:pt idx="1">
                  <c:v>QUETZALTENANGO, RESIDENCIAL PINOS DE LO ALTO (PRIMERA FASE)</c:v>
                </c:pt>
                <c:pt idx="2">
                  <c:v>SACATEPEQUEZ, CONDOMINIO FUENTES DEL VALLE SAN MIGUEL, LUZ DE LA ESPERANZA</c:v>
                </c:pt>
                <c:pt idx="3">
                  <c:v>SANTA ROSA, CONDOMINIO VISTAS DE SANTA MARTA, LOTIFICACION VILLAS DE BARBERENA</c:v>
                </c:pt>
                <c:pt idx="4">
                  <c:v>SUCHITEPEQUEZ, CONDOMINIO LA PAZ, CONDOMINIO CONDADO SAN ANDRES, CONDOMINIO LA GIRALDA</c:v>
                </c:pt>
              </c:strCache>
            </c:strRef>
          </c:cat>
          <c:val>
            <c:numRef>
              <c:f>'DEP ACUMULADAS DEL MES'!$H$4:$H$25</c:f>
            </c:numRef>
          </c:val>
        </c:ser>
        <c:ser>
          <c:idx val="6"/>
          <c:order val="6"/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DEL MES'!$B$4:$B$25</c:f>
              <c:strCache>
                <c:ptCount val="5"/>
                <c:pt idx="0">
                  <c:v>CHIMALTENANGO, BOSQUES DEL PORVENIR</c:v>
                </c:pt>
                <c:pt idx="1">
                  <c:v>QUETZALTENANGO, RESIDENCIAL PINOS DE LO ALTO (PRIMERA FASE)</c:v>
                </c:pt>
                <c:pt idx="2">
                  <c:v>SACATEPEQUEZ, CONDOMINIO FUENTES DEL VALLE SAN MIGUEL, LUZ DE LA ESPERANZA</c:v>
                </c:pt>
                <c:pt idx="3">
                  <c:v>SANTA ROSA, CONDOMINIO VISTAS DE SANTA MARTA, LOTIFICACION VILLAS DE BARBERENA</c:v>
                </c:pt>
                <c:pt idx="4">
                  <c:v>SUCHITEPEQUEZ, CONDOMINIO LA PAZ, CONDOMINIO CONDADO SAN ANDRES, CONDOMINIO LA GIRALDA</c:v>
                </c:pt>
              </c:strCache>
            </c:strRef>
          </c:cat>
          <c:val>
            <c:numRef>
              <c:f>'DEP ACUMULADAS DEL MES'!$I$4:$I$25</c:f>
            </c:numRef>
          </c:val>
        </c:ser>
        <c:ser>
          <c:idx val="7"/>
          <c:order val="7"/>
          <c:spPr>
            <a:solidFill>
              <a:srgbClr val="4383D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DEL MES'!$B$4:$B$25</c:f>
              <c:strCache>
                <c:ptCount val="5"/>
                <c:pt idx="0">
                  <c:v>CHIMALTENANGO, BOSQUES DEL PORVENIR</c:v>
                </c:pt>
                <c:pt idx="1">
                  <c:v>QUETZALTENANGO, RESIDENCIAL PINOS DE LO ALTO (PRIMERA FASE)</c:v>
                </c:pt>
                <c:pt idx="2">
                  <c:v>SACATEPEQUEZ, CONDOMINIO FUENTES DEL VALLE SAN MIGUEL, LUZ DE LA ESPERANZA</c:v>
                </c:pt>
                <c:pt idx="3">
                  <c:v>SANTA ROSA, CONDOMINIO VISTAS DE SANTA MARTA, LOTIFICACION VILLAS DE BARBERENA</c:v>
                </c:pt>
                <c:pt idx="4">
                  <c:v>SUCHITEPEQUEZ, CONDOMINIO LA PAZ, CONDOMINIO CONDADO SAN ANDRES, CONDOMINIO LA GIRALDA</c:v>
                </c:pt>
              </c:strCache>
            </c:strRef>
          </c:cat>
          <c:val>
            <c:numRef>
              <c:f>'DEP ACUMULADAS DEL MES'!$J$4:$J$25</c:f>
              <c:numCache>
                <c:formatCode>General</c:formatCode>
                <c:ptCount val="5"/>
                <c:pt idx="0">
                  <c:v>3</c:v>
                </c:pt>
                <c:pt idx="1">
                  <c:v>1</c:v>
                </c:pt>
                <c:pt idx="2">
                  <c:v>38</c:v>
                </c:pt>
                <c:pt idx="3">
                  <c:v>11</c:v>
                </c:pt>
                <c:pt idx="4">
                  <c:v>8</c:v>
                </c:pt>
              </c:numCache>
            </c:numRef>
          </c:val>
        </c:ser>
        <c:ser>
          <c:idx val="8"/>
          <c:order val="8"/>
          <c:spPr>
            <a:gradFill rotWithShape="1">
              <a:gsLst>
                <a:gs pos="0">
                  <a:schemeClr val="accent3">
                    <a:lumMod val="60000"/>
                    <a:shade val="51000"/>
                    <a:satMod val="130000"/>
                  </a:schemeClr>
                </a:gs>
                <a:gs pos="80000">
                  <a:schemeClr val="accent3">
                    <a:lumMod val="60000"/>
                    <a:shade val="93000"/>
                    <a:satMod val="130000"/>
                  </a:schemeClr>
                </a:gs>
                <a:gs pos="100000">
                  <a:schemeClr val="accent3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DEL MES'!$B$4:$B$25</c:f>
              <c:strCache>
                <c:ptCount val="5"/>
                <c:pt idx="0">
                  <c:v>CHIMALTENANGO, BOSQUES DEL PORVENIR</c:v>
                </c:pt>
                <c:pt idx="1">
                  <c:v>QUETZALTENANGO, RESIDENCIAL PINOS DE LO ALTO (PRIMERA FASE)</c:v>
                </c:pt>
                <c:pt idx="2">
                  <c:v>SACATEPEQUEZ, CONDOMINIO FUENTES DEL VALLE SAN MIGUEL, LUZ DE LA ESPERANZA</c:v>
                </c:pt>
                <c:pt idx="3">
                  <c:v>SANTA ROSA, CONDOMINIO VISTAS DE SANTA MARTA, LOTIFICACION VILLAS DE BARBERENA</c:v>
                </c:pt>
                <c:pt idx="4">
                  <c:v>SUCHITEPEQUEZ, CONDOMINIO LA PAZ, CONDOMINIO CONDADO SAN ANDRES, CONDOMINIO LA GIRALDA</c:v>
                </c:pt>
              </c:strCache>
            </c:strRef>
          </c:cat>
          <c:val>
            <c:numRef>
              <c:f>'DEP ACUMULADAS DEL MES'!$K$4:$K$25</c:f>
            </c:numRef>
          </c:val>
        </c:ser>
        <c:ser>
          <c:idx val="9"/>
          <c:order val="9"/>
          <c:spPr>
            <a:gradFill rotWithShape="1">
              <a:gsLst>
                <a:gs pos="0">
                  <a:schemeClr val="accent4">
                    <a:lumMod val="60000"/>
                    <a:shade val="51000"/>
                    <a:satMod val="130000"/>
                  </a:schemeClr>
                </a:gs>
                <a:gs pos="80000">
                  <a:schemeClr val="accent4">
                    <a:lumMod val="60000"/>
                    <a:shade val="93000"/>
                    <a:satMod val="130000"/>
                  </a:schemeClr>
                </a:gs>
                <a:gs pos="100000">
                  <a:schemeClr val="accent4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DEL MES'!$B$4:$B$25</c:f>
              <c:strCache>
                <c:ptCount val="5"/>
                <c:pt idx="0">
                  <c:v>CHIMALTENANGO, BOSQUES DEL PORVENIR</c:v>
                </c:pt>
                <c:pt idx="1">
                  <c:v>QUETZALTENANGO, RESIDENCIAL PINOS DE LO ALTO (PRIMERA FASE)</c:v>
                </c:pt>
                <c:pt idx="2">
                  <c:v>SACATEPEQUEZ, CONDOMINIO FUENTES DEL VALLE SAN MIGUEL, LUZ DE LA ESPERANZA</c:v>
                </c:pt>
                <c:pt idx="3">
                  <c:v>SANTA ROSA, CONDOMINIO VISTAS DE SANTA MARTA, LOTIFICACION VILLAS DE BARBERENA</c:v>
                </c:pt>
                <c:pt idx="4">
                  <c:v>SUCHITEPEQUEZ, CONDOMINIO LA PAZ, CONDOMINIO CONDADO SAN ANDRES, CONDOMINIO LA GIRALDA</c:v>
                </c:pt>
              </c:strCache>
            </c:strRef>
          </c:cat>
          <c:val>
            <c:numRef>
              <c:f>'DEP ACUMULADAS DEL MES'!$L$4:$L$25</c:f>
            </c:numRef>
          </c:val>
        </c:ser>
        <c:ser>
          <c:idx val="10"/>
          <c:order val="10"/>
          <c:spPr>
            <a:gradFill rotWithShape="1">
              <a:gsLst>
                <a:gs pos="0">
                  <a:schemeClr val="accent5">
                    <a:lumMod val="60000"/>
                    <a:shade val="51000"/>
                    <a:satMod val="130000"/>
                  </a:schemeClr>
                </a:gs>
                <a:gs pos="80000">
                  <a:schemeClr val="accent5">
                    <a:lumMod val="60000"/>
                    <a:shade val="93000"/>
                    <a:satMod val="130000"/>
                  </a:schemeClr>
                </a:gs>
                <a:gs pos="100000">
                  <a:schemeClr val="accent5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DEL MES'!$B$4:$B$25</c:f>
              <c:strCache>
                <c:ptCount val="5"/>
                <c:pt idx="0">
                  <c:v>CHIMALTENANGO, BOSQUES DEL PORVENIR</c:v>
                </c:pt>
                <c:pt idx="1">
                  <c:v>QUETZALTENANGO, RESIDENCIAL PINOS DE LO ALTO (PRIMERA FASE)</c:v>
                </c:pt>
                <c:pt idx="2">
                  <c:v>SACATEPEQUEZ, CONDOMINIO FUENTES DEL VALLE SAN MIGUEL, LUZ DE LA ESPERANZA</c:v>
                </c:pt>
                <c:pt idx="3">
                  <c:v>SANTA ROSA, CONDOMINIO VISTAS DE SANTA MARTA, LOTIFICACION VILLAS DE BARBERENA</c:v>
                </c:pt>
                <c:pt idx="4">
                  <c:v>SUCHITEPEQUEZ, CONDOMINIO LA PAZ, CONDOMINIO CONDADO SAN ANDRES, CONDOMINIO LA GIRALDA</c:v>
                </c:pt>
              </c:strCache>
            </c:strRef>
          </c:cat>
          <c:val>
            <c:numRef>
              <c:f>'DEP ACUMULADAS DEL MES'!$M$4:$M$25</c:f>
            </c:numRef>
          </c:val>
        </c:ser>
        <c:ser>
          <c:idx val="11"/>
          <c:order val="11"/>
          <c:spPr>
            <a:gradFill rotWithShape="1">
              <a:gsLst>
                <a:gs pos="0">
                  <a:schemeClr val="accent6">
                    <a:lumMod val="60000"/>
                    <a:shade val="51000"/>
                    <a:satMod val="130000"/>
                  </a:schemeClr>
                </a:gs>
                <a:gs pos="80000">
                  <a:schemeClr val="accent6">
                    <a:lumMod val="60000"/>
                    <a:shade val="93000"/>
                    <a:satMod val="130000"/>
                  </a:schemeClr>
                </a:gs>
                <a:gs pos="100000">
                  <a:schemeClr val="accent6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DEL MES'!$B$4:$B$25</c:f>
              <c:strCache>
                <c:ptCount val="5"/>
                <c:pt idx="0">
                  <c:v>CHIMALTENANGO, BOSQUES DEL PORVENIR</c:v>
                </c:pt>
                <c:pt idx="1">
                  <c:v>QUETZALTENANGO, RESIDENCIAL PINOS DE LO ALTO (PRIMERA FASE)</c:v>
                </c:pt>
                <c:pt idx="2">
                  <c:v>SACATEPEQUEZ, CONDOMINIO FUENTES DEL VALLE SAN MIGUEL, LUZ DE LA ESPERANZA</c:v>
                </c:pt>
                <c:pt idx="3">
                  <c:v>SANTA ROSA, CONDOMINIO VISTAS DE SANTA MARTA, LOTIFICACION VILLAS DE BARBERENA</c:v>
                </c:pt>
                <c:pt idx="4">
                  <c:v>SUCHITEPEQUEZ, CONDOMINIO LA PAZ, CONDOMINIO CONDADO SAN ANDRES, CONDOMINIO LA GIRALDA</c:v>
                </c:pt>
              </c:strCache>
            </c:strRef>
          </c:cat>
          <c:val>
            <c:numRef>
              <c:f>'DEP ACUMULADAS DEL MES'!$N$4:$N$25</c:f>
            </c:numRef>
          </c:val>
        </c:ser>
        <c:ser>
          <c:idx val="12"/>
          <c:order val="12"/>
          <c:spPr>
            <a:gradFill rotWithShape="1">
              <a:gsLst>
                <a:gs pos="0">
                  <a:schemeClr val="accent1">
                    <a:lumMod val="80000"/>
                    <a:lumOff val="20000"/>
                    <a:shade val="51000"/>
                    <a:satMod val="130000"/>
                  </a:schemeClr>
                </a:gs>
                <a:gs pos="80000">
                  <a:schemeClr val="accent1">
                    <a:lumMod val="80000"/>
                    <a:lumOff val="20000"/>
                    <a:shade val="93000"/>
                    <a:satMod val="130000"/>
                  </a:schemeClr>
                </a:gs>
                <a:gs pos="100000">
                  <a:schemeClr val="accent1">
                    <a:lumMod val="80000"/>
                    <a:lumOff val="2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DEL MES'!$B$4:$B$25</c:f>
              <c:strCache>
                <c:ptCount val="5"/>
                <c:pt idx="0">
                  <c:v>CHIMALTENANGO, BOSQUES DEL PORVENIR</c:v>
                </c:pt>
                <c:pt idx="1">
                  <c:v>QUETZALTENANGO, RESIDENCIAL PINOS DE LO ALTO (PRIMERA FASE)</c:v>
                </c:pt>
                <c:pt idx="2">
                  <c:v>SACATEPEQUEZ, CONDOMINIO FUENTES DEL VALLE SAN MIGUEL, LUZ DE LA ESPERANZA</c:v>
                </c:pt>
                <c:pt idx="3">
                  <c:v>SANTA ROSA, CONDOMINIO VISTAS DE SANTA MARTA, LOTIFICACION VILLAS DE BARBERENA</c:v>
                </c:pt>
                <c:pt idx="4">
                  <c:v>SUCHITEPEQUEZ, CONDOMINIO LA PAZ, CONDOMINIO CONDADO SAN ANDRES, CONDOMINIO LA GIRALDA</c:v>
                </c:pt>
              </c:strCache>
            </c:strRef>
          </c:cat>
          <c:val>
            <c:numRef>
              <c:f>'DEP ACUMULADAS DEL MES'!$O$4:$O$25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43705648"/>
        <c:axId val="143704864"/>
      </c:barChart>
      <c:catAx>
        <c:axId val="143705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3704864"/>
        <c:crosses val="autoZero"/>
        <c:auto val="1"/>
        <c:lblAlgn val="ctr"/>
        <c:lblOffset val="100"/>
        <c:noMultiLvlLbl val="0"/>
      </c:catAx>
      <c:valAx>
        <c:axId val="143704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3705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0448943635699219"/>
          <c:y val="2.08624425813482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'DEP ACUMULADAS TOTAL'!$C$3</c:f>
              <c:strCache>
                <c:ptCount val="1"/>
                <c:pt idx="0">
                  <c:v>ENERO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TOTAL'!$B$4:$B$25</c:f>
              <c:strCache>
                <c:ptCount val="12"/>
                <c:pt idx="0">
                  <c:v>CHIMALTENANGO, BOSQUES DEL PORVENIR</c:v>
                </c:pt>
                <c:pt idx="1">
                  <c:v>ESCUINTLA, PACIFIC GARDENS</c:v>
                </c:pt>
                <c:pt idx="2">
                  <c:v>CONDOMINIO ALTOS DE VISTA BELLA</c:v>
                </c:pt>
                <c:pt idx="3">
                  <c:v>QUETZALTENANGO, RESIDENCIAL PINOS DE LO ALTO (PRIMERA FASE)</c:v>
                </c:pt>
                <c:pt idx="4">
                  <c:v>SACATEPEQUEZ, CONDOMINIO FUENTES DEL VALLE SAN MIGUEL</c:v>
                </c:pt>
                <c:pt idx="5">
                  <c:v>LUZ DE LA ESPERANZA</c:v>
                </c:pt>
                <c:pt idx="6">
                  <c:v>SACATEPEQUEZ, CONDOMINIO SAN MIGUEL BUENA VISTA</c:v>
                </c:pt>
                <c:pt idx="7">
                  <c:v>SANTA ROSA, CONDOMINIO VISTAS DE SANTA MARTA</c:v>
                </c:pt>
                <c:pt idx="8">
                  <c:v>SANTA ROSA, LOTIFICACION  VILLAS DE BARBERENA</c:v>
                </c:pt>
                <c:pt idx="9">
                  <c:v>SUCHITEPEQUEZ, COMUNIDAD LA PAZ</c:v>
                </c:pt>
                <c:pt idx="10">
                  <c:v>SUCHITEPEQUEZ, CONDOMINIO CONDADO SAN ANDRES</c:v>
                </c:pt>
                <c:pt idx="11">
                  <c:v>SUCHITEPEQUEZ, CONDOMINIO LA GIRALDA</c:v>
                </c:pt>
              </c:strCache>
            </c:strRef>
          </c:cat>
          <c:val>
            <c:numRef>
              <c:f>'DEP ACUMULADAS TOTAL'!$C$4:$C$25</c:f>
            </c:numRef>
          </c:val>
        </c:ser>
        <c:ser>
          <c:idx val="1"/>
          <c:order val="1"/>
          <c:tx>
            <c:strRef>
              <c:f>'DEP ACUMULADAS TOTAL'!$D$3</c:f>
              <c:strCache>
                <c:ptCount val="1"/>
                <c:pt idx="0">
                  <c:v>FEBRERO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TOTAL'!$B$4:$B$25</c:f>
              <c:strCache>
                <c:ptCount val="12"/>
                <c:pt idx="0">
                  <c:v>CHIMALTENANGO, BOSQUES DEL PORVENIR</c:v>
                </c:pt>
                <c:pt idx="1">
                  <c:v>ESCUINTLA, PACIFIC GARDENS</c:v>
                </c:pt>
                <c:pt idx="2">
                  <c:v>CONDOMINIO ALTOS DE VISTA BELLA</c:v>
                </c:pt>
                <c:pt idx="3">
                  <c:v>QUETZALTENANGO, RESIDENCIAL PINOS DE LO ALTO (PRIMERA FASE)</c:v>
                </c:pt>
                <c:pt idx="4">
                  <c:v>SACATEPEQUEZ, CONDOMINIO FUENTES DEL VALLE SAN MIGUEL</c:v>
                </c:pt>
                <c:pt idx="5">
                  <c:v>LUZ DE LA ESPERANZA</c:v>
                </c:pt>
                <c:pt idx="6">
                  <c:v>SACATEPEQUEZ, CONDOMINIO SAN MIGUEL BUENA VISTA</c:v>
                </c:pt>
                <c:pt idx="7">
                  <c:v>SANTA ROSA, CONDOMINIO VISTAS DE SANTA MARTA</c:v>
                </c:pt>
                <c:pt idx="8">
                  <c:v>SANTA ROSA, LOTIFICACION  VILLAS DE BARBERENA</c:v>
                </c:pt>
                <c:pt idx="9">
                  <c:v>SUCHITEPEQUEZ, COMUNIDAD LA PAZ</c:v>
                </c:pt>
                <c:pt idx="10">
                  <c:v>SUCHITEPEQUEZ, CONDOMINIO CONDADO SAN ANDRES</c:v>
                </c:pt>
                <c:pt idx="11">
                  <c:v>SUCHITEPEQUEZ, CONDOMINIO LA GIRALDA</c:v>
                </c:pt>
              </c:strCache>
            </c:strRef>
          </c:cat>
          <c:val>
            <c:numRef>
              <c:f>'DEP ACUMULADAS TOTAL'!$D$4:$D$25</c:f>
            </c:numRef>
          </c:val>
        </c:ser>
        <c:ser>
          <c:idx val="2"/>
          <c:order val="2"/>
          <c:tx>
            <c:strRef>
              <c:f>'DEP ACUMULADAS TOTAL'!$E$3</c:f>
              <c:strCache>
                <c:ptCount val="1"/>
                <c:pt idx="0">
                  <c:v>MARZO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TOTAL'!$B$4:$B$25</c:f>
              <c:strCache>
                <c:ptCount val="12"/>
                <c:pt idx="0">
                  <c:v>CHIMALTENANGO, BOSQUES DEL PORVENIR</c:v>
                </c:pt>
                <c:pt idx="1">
                  <c:v>ESCUINTLA, PACIFIC GARDENS</c:v>
                </c:pt>
                <c:pt idx="2">
                  <c:v>CONDOMINIO ALTOS DE VISTA BELLA</c:v>
                </c:pt>
                <c:pt idx="3">
                  <c:v>QUETZALTENANGO, RESIDENCIAL PINOS DE LO ALTO (PRIMERA FASE)</c:v>
                </c:pt>
                <c:pt idx="4">
                  <c:v>SACATEPEQUEZ, CONDOMINIO FUENTES DEL VALLE SAN MIGUEL</c:v>
                </c:pt>
                <c:pt idx="5">
                  <c:v>LUZ DE LA ESPERANZA</c:v>
                </c:pt>
                <c:pt idx="6">
                  <c:v>SACATEPEQUEZ, CONDOMINIO SAN MIGUEL BUENA VISTA</c:v>
                </c:pt>
                <c:pt idx="7">
                  <c:v>SANTA ROSA, CONDOMINIO VISTAS DE SANTA MARTA</c:v>
                </c:pt>
                <c:pt idx="8">
                  <c:v>SANTA ROSA, LOTIFICACION  VILLAS DE BARBERENA</c:v>
                </c:pt>
                <c:pt idx="9">
                  <c:v>SUCHITEPEQUEZ, COMUNIDAD LA PAZ</c:v>
                </c:pt>
                <c:pt idx="10">
                  <c:v>SUCHITEPEQUEZ, CONDOMINIO CONDADO SAN ANDRES</c:v>
                </c:pt>
                <c:pt idx="11">
                  <c:v>SUCHITEPEQUEZ, CONDOMINIO LA GIRALDA</c:v>
                </c:pt>
              </c:strCache>
            </c:strRef>
          </c:cat>
          <c:val>
            <c:numRef>
              <c:f>'DEP ACUMULADAS TOTAL'!$E$4:$E$25</c:f>
            </c:numRef>
          </c:val>
        </c:ser>
        <c:ser>
          <c:idx val="3"/>
          <c:order val="3"/>
          <c:tx>
            <c:strRef>
              <c:f>'DEP ACUMULADAS TOTAL'!$F$3</c:f>
              <c:strCache>
                <c:ptCount val="1"/>
                <c:pt idx="0">
                  <c:v>ABRIL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TOTAL'!$B$4:$B$25</c:f>
              <c:strCache>
                <c:ptCount val="12"/>
                <c:pt idx="0">
                  <c:v>CHIMALTENANGO, BOSQUES DEL PORVENIR</c:v>
                </c:pt>
                <c:pt idx="1">
                  <c:v>ESCUINTLA, PACIFIC GARDENS</c:v>
                </c:pt>
                <c:pt idx="2">
                  <c:v>CONDOMINIO ALTOS DE VISTA BELLA</c:v>
                </c:pt>
                <c:pt idx="3">
                  <c:v>QUETZALTENANGO, RESIDENCIAL PINOS DE LO ALTO (PRIMERA FASE)</c:v>
                </c:pt>
                <c:pt idx="4">
                  <c:v>SACATEPEQUEZ, CONDOMINIO FUENTES DEL VALLE SAN MIGUEL</c:v>
                </c:pt>
                <c:pt idx="5">
                  <c:v>LUZ DE LA ESPERANZA</c:v>
                </c:pt>
                <c:pt idx="6">
                  <c:v>SACATEPEQUEZ, CONDOMINIO SAN MIGUEL BUENA VISTA</c:v>
                </c:pt>
                <c:pt idx="7">
                  <c:v>SANTA ROSA, CONDOMINIO VISTAS DE SANTA MARTA</c:v>
                </c:pt>
                <c:pt idx="8">
                  <c:v>SANTA ROSA, LOTIFICACION  VILLAS DE BARBERENA</c:v>
                </c:pt>
                <c:pt idx="9">
                  <c:v>SUCHITEPEQUEZ, COMUNIDAD LA PAZ</c:v>
                </c:pt>
                <c:pt idx="10">
                  <c:v>SUCHITEPEQUEZ, CONDOMINIO CONDADO SAN ANDRES</c:v>
                </c:pt>
                <c:pt idx="11">
                  <c:v>SUCHITEPEQUEZ, CONDOMINIO LA GIRALDA</c:v>
                </c:pt>
              </c:strCache>
            </c:strRef>
          </c:cat>
          <c:val>
            <c:numRef>
              <c:f>'DEP ACUMULADAS TOTAL'!$F$4:$F$25</c:f>
            </c:numRef>
          </c:val>
        </c:ser>
        <c:ser>
          <c:idx val="4"/>
          <c:order val="4"/>
          <c:tx>
            <c:strRef>
              <c:f>'DEP ACUMULADAS TOTAL'!$G$3</c:f>
              <c:strCache>
                <c:ptCount val="1"/>
                <c:pt idx="0">
                  <c:v>MAYO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TOTAL'!$B$4:$B$25</c:f>
              <c:strCache>
                <c:ptCount val="12"/>
                <c:pt idx="0">
                  <c:v>CHIMALTENANGO, BOSQUES DEL PORVENIR</c:v>
                </c:pt>
                <c:pt idx="1">
                  <c:v>ESCUINTLA, PACIFIC GARDENS</c:v>
                </c:pt>
                <c:pt idx="2">
                  <c:v>CONDOMINIO ALTOS DE VISTA BELLA</c:v>
                </c:pt>
                <c:pt idx="3">
                  <c:v>QUETZALTENANGO, RESIDENCIAL PINOS DE LO ALTO (PRIMERA FASE)</c:v>
                </c:pt>
                <c:pt idx="4">
                  <c:v>SACATEPEQUEZ, CONDOMINIO FUENTES DEL VALLE SAN MIGUEL</c:v>
                </c:pt>
                <c:pt idx="5">
                  <c:v>LUZ DE LA ESPERANZA</c:v>
                </c:pt>
                <c:pt idx="6">
                  <c:v>SACATEPEQUEZ, CONDOMINIO SAN MIGUEL BUENA VISTA</c:v>
                </c:pt>
                <c:pt idx="7">
                  <c:v>SANTA ROSA, CONDOMINIO VISTAS DE SANTA MARTA</c:v>
                </c:pt>
                <c:pt idx="8">
                  <c:v>SANTA ROSA, LOTIFICACION  VILLAS DE BARBERENA</c:v>
                </c:pt>
                <c:pt idx="9">
                  <c:v>SUCHITEPEQUEZ, COMUNIDAD LA PAZ</c:v>
                </c:pt>
                <c:pt idx="10">
                  <c:v>SUCHITEPEQUEZ, CONDOMINIO CONDADO SAN ANDRES</c:v>
                </c:pt>
                <c:pt idx="11">
                  <c:v>SUCHITEPEQUEZ, CONDOMINIO LA GIRALDA</c:v>
                </c:pt>
              </c:strCache>
            </c:strRef>
          </c:cat>
          <c:val>
            <c:numRef>
              <c:f>'DEP ACUMULADAS TOTAL'!$G$4:$G$25</c:f>
            </c:numRef>
          </c:val>
        </c:ser>
        <c:ser>
          <c:idx val="5"/>
          <c:order val="5"/>
          <c:tx>
            <c:strRef>
              <c:f>'DEP ACUMULADAS TOTAL'!$H$3</c:f>
              <c:strCache>
                <c:ptCount val="1"/>
                <c:pt idx="0">
                  <c:v>JUNIO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TOTAL'!$B$4:$B$25</c:f>
              <c:strCache>
                <c:ptCount val="12"/>
                <c:pt idx="0">
                  <c:v>CHIMALTENANGO, BOSQUES DEL PORVENIR</c:v>
                </c:pt>
                <c:pt idx="1">
                  <c:v>ESCUINTLA, PACIFIC GARDENS</c:v>
                </c:pt>
                <c:pt idx="2">
                  <c:v>CONDOMINIO ALTOS DE VISTA BELLA</c:v>
                </c:pt>
                <c:pt idx="3">
                  <c:v>QUETZALTENANGO, RESIDENCIAL PINOS DE LO ALTO (PRIMERA FASE)</c:v>
                </c:pt>
                <c:pt idx="4">
                  <c:v>SACATEPEQUEZ, CONDOMINIO FUENTES DEL VALLE SAN MIGUEL</c:v>
                </c:pt>
                <c:pt idx="5">
                  <c:v>LUZ DE LA ESPERANZA</c:v>
                </c:pt>
                <c:pt idx="6">
                  <c:v>SACATEPEQUEZ, CONDOMINIO SAN MIGUEL BUENA VISTA</c:v>
                </c:pt>
                <c:pt idx="7">
                  <c:v>SANTA ROSA, CONDOMINIO VISTAS DE SANTA MARTA</c:v>
                </c:pt>
                <c:pt idx="8">
                  <c:v>SANTA ROSA, LOTIFICACION  VILLAS DE BARBERENA</c:v>
                </c:pt>
                <c:pt idx="9">
                  <c:v>SUCHITEPEQUEZ, COMUNIDAD LA PAZ</c:v>
                </c:pt>
                <c:pt idx="10">
                  <c:v>SUCHITEPEQUEZ, CONDOMINIO CONDADO SAN ANDRES</c:v>
                </c:pt>
                <c:pt idx="11">
                  <c:v>SUCHITEPEQUEZ, CONDOMINIO LA GIRALDA</c:v>
                </c:pt>
              </c:strCache>
            </c:strRef>
          </c:cat>
          <c:val>
            <c:numRef>
              <c:f>'DEP ACUMULADAS TOTAL'!$H$4:$H$25</c:f>
            </c:numRef>
          </c:val>
        </c:ser>
        <c:ser>
          <c:idx val="6"/>
          <c:order val="6"/>
          <c:tx>
            <c:strRef>
              <c:f>'DEP ACUMULADAS TOTAL'!$I$3</c:f>
              <c:strCache>
                <c:ptCount val="1"/>
                <c:pt idx="0">
                  <c:v>JULIO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TOTAL'!$B$4:$B$25</c:f>
              <c:strCache>
                <c:ptCount val="12"/>
                <c:pt idx="0">
                  <c:v>CHIMALTENANGO, BOSQUES DEL PORVENIR</c:v>
                </c:pt>
                <c:pt idx="1">
                  <c:v>ESCUINTLA, PACIFIC GARDENS</c:v>
                </c:pt>
                <c:pt idx="2">
                  <c:v>CONDOMINIO ALTOS DE VISTA BELLA</c:v>
                </c:pt>
                <c:pt idx="3">
                  <c:v>QUETZALTENANGO, RESIDENCIAL PINOS DE LO ALTO (PRIMERA FASE)</c:v>
                </c:pt>
                <c:pt idx="4">
                  <c:v>SACATEPEQUEZ, CONDOMINIO FUENTES DEL VALLE SAN MIGUEL</c:v>
                </c:pt>
                <c:pt idx="5">
                  <c:v>LUZ DE LA ESPERANZA</c:v>
                </c:pt>
                <c:pt idx="6">
                  <c:v>SACATEPEQUEZ, CONDOMINIO SAN MIGUEL BUENA VISTA</c:v>
                </c:pt>
                <c:pt idx="7">
                  <c:v>SANTA ROSA, CONDOMINIO VISTAS DE SANTA MARTA</c:v>
                </c:pt>
                <c:pt idx="8">
                  <c:v>SANTA ROSA, LOTIFICACION  VILLAS DE BARBERENA</c:v>
                </c:pt>
                <c:pt idx="9">
                  <c:v>SUCHITEPEQUEZ, COMUNIDAD LA PAZ</c:v>
                </c:pt>
                <c:pt idx="10">
                  <c:v>SUCHITEPEQUEZ, CONDOMINIO CONDADO SAN ANDRES</c:v>
                </c:pt>
                <c:pt idx="11">
                  <c:v>SUCHITEPEQUEZ, CONDOMINIO LA GIRALDA</c:v>
                </c:pt>
              </c:strCache>
            </c:strRef>
          </c:cat>
          <c:val>
            <c:numRef>
              <c:f>'DEP ACUMULADAS TOTAL'!$I$4:$I$25</c:f>
            </c:numRef>
          </c:val>
        </c:ser>
        <c:ser>
          <c:idx val="7"/>
          <c:order val="7"/>
          <c:tx>
            <c:strRef>
              <c:f>'DEP ACUMULADAS TOTAL'!$J$3</c:f>
              <c:strCache>
                <c:ptCount val="1"/>
                <c:pt idx="0">
                  <c:v>AGOSTO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hade val="51000"/>
                    <a:satMod val="130000"/>
                  </a:schemeClr>
                </a:gs>
                <a:gs pos="80000">
                  <a:schemeClr val="accent2">
                    <a:lumMod val="60000"/>
                    <a:shade val="93000"/>
                    <a:satMod val="130000"/>
                  </a:schemeClr>
                </a:gs>
                <a:gs pos="100000">
                  <a:schemeClr val="accent2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TOTAL'!$B$4:$B$25</c:f>
              <c:strCache>
                <c:ptCount val="12"/>
                <c:pt idx="0">
                  <c:v>CHIMALTENANGO, BOSQUES DEL PORVENIR</c:v>
                </c:pt>
                <c:pt idx="1">
                  <c:v>ESCUINTLA, PACIFIC GARDENS</c:v>
                </c:pt>
                <c:pt idx="2">
                  <c:v>CONDOMINIO ALTOS DE VISTA BELLA</c:v>
                </c:pt>
                <c:pt idx="3">
                  <c:v>QUETZALTENANGO, RESIDENCIAL PINOS DE LO ALTO (PRIMERA FASE)</c:v>
                </c:pt>
                <c:pt idx="4">
                  <c:v>SACATEPEQUEZ, CONDOMINIO FUENTES DEL VALLE SAN MIGUEL</c:v>
                </c:pt>
                <c:pt idx="5">
                  <c:v>LUZ DE LA ESPERANZA</c:v>
                </c:pt>
                <c:pt idx="6">
                  <c:v>SACATEPEQUEZ, CONDOMINIO SAN MIGUEL BUENA VISTA</c:v>
                </c:pt>
                <c:pt idx="7">
                  <c:v>SANTA ROSA, CONDOMINIO VISTAS DE SANTA MARTA</c:v>
                </c:pt>
                <c:pt idx="8">
                  <c:v>SANTA ROSA, LOTIFICACION  VILLAS DE BARBERENA</c:v>
                </c:pt>
                <c:pt idx="9">
                  <c:v>SUCHITEPEQUEZ, COMUNIDAD LA PAZ</c:v>
                </c:pt>
                <c:pt idx="10">
                  <c:v>SUCHITEPEQUEZ, CONDOMINIO CONDADO SAN ANDRES</c:v>
                </c:pt>
                <c:pt idx="11">
                  <c:v>SUCHITEPEQUEZ, CONDOMINIO LA GIRALDA</c:v>
                </c:pt>
              </c:strCache>
            </c:strRef>
          </c:cat>
          <c:val>
            <c:numRef>
              <c:f>'DEP ACUMULADAS TOTAL'!$J$4:$J$25</c:f>
            </c:numRef>
          </c:val>
        </c:ser>
        <c:ser>
          <c:idx val="8"/>
          <c:order val="8"/>
          <c:tx>
            <c:strRef>
              <c:f>'DEP ACUMULADAS TOTAL'!$K$3</c:f>
              <c:strCache>
                <c:ptCount val="1"/>
                <c:pt idx="0">
                  <c:v>SEPTIEMBRE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hade val="51000"/>
                    <a:satMod val="130000"/>
                  </a:schemeClr>
                </a:gs>
                <a:gs pos="80000">
                  <a:schemeClr val="accent3">
                    <a:lumMod val="60000"/>
                    <a:shade val="93000"/>
                    <a:satMod val="130000"/>
                  </a:schemeClr>
                </a:gs>
                <a:gs pos="100000">
                  <a:schemeClr val="accent3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TOTAL'!$B$4:$B$25</c:f>
              <c:strCache>
                <c:ptCount val="12"/>
                <c:pt idx="0">
                  <c:v>CHIMALTENANGO, BOSQUES DEL PORVENIR</c:v>
                </c:pt>
                <c:pt idx="1">
                  <c:v>ESCUINTLA, PACIFIC GARDENS</c:v>
                </c:pt>
                <c:pt idx="2">
                  <c:v>CONDOMINIO ALTOS DE VISTA BELLA</c:v>
                </c:pt>
                <c:pt idx="3">
                  <c:v>QUETZALTENANGO, RESIDENCIAL PINOS DE LO ALTO (PRIMERA FASE)</c:v>
                </c:pt>
                <c:pt idx="4">
                  <c:v>SACATEPEQUEZ, CONDOMINIO FUENTES DEL VALLE SAN MIGUEL</c:v>
                </c:pt>
                <c:pt idx="5">
                  <c:v>LUZ DE LA ESPERANZA</c:v>
                </c:pt>
                <c:pt idx="6">
                  <c:v>SACATEPEQUEZ, CONDOMINIO SAN MIGUEL BUENA VISTA</c:v>
                </c:pt>
                <c:pt idx="7">
                  <c:v>SANTA ROSA, CONDOMINIO VISTAS DE SANTA MARTA</c:v>
                </c:pt>
                <c:pt idx="8">
                  <c:v>SANTA ROSA, LOTIFICACION  VILLAS DE BARBERENA</c:v>
                </c:pt>
                <c:pt idx="9">
                  <c:v>SUCHITEPEQUEZ, COMUNIDAD LA PAZ</c:v>
                </c:pt>
                <c:pt idx="10">
                  <c:v>SUCHITEPEQUEZ, CONDOMINIO CONDADO SAN ANDRES</c:v>
                </c:pt>
                <c:pt idx="11">
                  <c:v>SUCHITEPEQUEZ, CONDOMINIO LA GIRALDA</c:v>
                </c:pt>
              </c:strCache>
            </c:strRef>
          </c:cat>
          <c:val>
            <c:numRef>
              <c:f>'DEP ACUMULADAS TOTAL'!$K$4:$K$25</c:f>
            </c:numRef>
          </c:val>
        </c:ser>
        <c:ser>
          <c:idx val="9"/>
          <c:order val="9"/>
          <c:tx>
            <c:strRef>
              <c:f>'DEP ACUMULADAS TOTAL'!$L$3</c:f>
              <c:strCache>
                <c:ptCount val="1"/>
                <c:pt idx="0">
                  <c:v>OCTUBRE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shade val="51000"/>
                    <a:satMod val="130000"/>
                  </a:schemeClr>
                </a:gs>
                <a:gs pos="80000">
                  <a:schemeClr val="accent4">
                    <a:lumMod val="60000"/>
                    <a:shade val="93000"/>
                    <a:satMod val="130000"/>
                  </a:schemeClr>
                </a:gs>
                <a:gs pos="100000">
                  <a:schemeClr val="accent4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TOTAL'!$B$4:$B$25</c:f>
              <c:strCache>
                <c:ptCount val="12"/>
                <c:pt idx="0">
                  <c:v>CHIMALTENANGO, BOSQUES DEL PORVENIR</c:v>
                </c:pt>
                <c:pt idx="1">
                  <c:v>ESCUINTLA, PACIFIC GARDENS</c:v>
                </c:pt>
                <c:pt idx="2">
                  <c:v>CONDOMINIO ALTOS DE VISTA BELLA</c:v>
                </c:pt>
                <c:pt idx="3">
                  <c:v>QUETZALTENANGO, RESIDENCIAL PINOS DE LO ALTO (PRIMERA FASE)</c:v>
                </c:pt>
                <c:pt idx="4">
                  <c:v>SACATEPEQUEZ, CONDOMINIO FUENTES DEL VALLE SAN MIGUEL</c:v>
                </c:pt>
                <c:pt idx="5">
                  <c:v>LUZ DE LA ESPERANZA</c:v>
                </c:pt>
                <c:pt idx="6">
                  <c:v>SACATEPEQUEZ, CONDOMINIO SAN MIGUEL BUENA VISTA</c:v>
                </c:pt>
                <c:pt idx="7">
                  <c:v>SANTA ROSA, CONDOMINIO VISTAS DE SANTA MARTA</c:v>
                </c:pt>
                <c:pt idx="8">
                  <c:v>SANTA ROSA, LOTIFICACION  VILLAS DE BARBERENA</c:v>
                </c:pt>
                <c:pt idx="9">
                  <c:v>SUCHITEPEQUEZ, COMUNIDAD LA PAZ</c:v>
                </c:pt>
                <c:pt idx="10">
                  <c:v>SUCHITEPEQUEZ, CONDOMINIO CONDADO SAN ANDRES</c:v>
                </c:pt>
                <c:pt idx="11">
                  <c:v>SUCHITEPEQUEZ, CONDOMINIO LA GIRALDA</c:v>
                </c:pt>
              </c:strCache>
            </c:strRef>
          </c:cat>
          <c:val>
            <c:numRef>
              <c:f>'DEP ACUMULADAS TOTAL'!$L$4:$L$25</c:f>
            </c:numRef>
          </c:val>
        </c:ser>
        <c:ser>
          <c:idx val="10"/>
          <c:order val="10"/>
          <c:tx>
            <c:strRef>
              <c:f>'DEP ACUMULADAS TOTAL'!$M$3</c:f>
              <c:strCache>
                <c:ptCount val="1"/>
                <c:pt idx="0">
                  <c:v>NOVIEMBRE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60000"/>
                    <a:shade val="51000"/>
                    <a:satMod val="130000"/>
                  </a:schemeClr>
                </a:gs>
                <a:gs pos="80000">
                  <a:schemeClr val="accent5">
                    <a:lumMod val="60000"/>
                    <a:shade val="93000"/>
                    <a:satMod val="130000"/>
                  </a:schemeClr>
                </a:gs>
                <a:gs pos="100000">
                  <a:schemeClr val="accent5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TOTAL'!$B$4:$B$25</c:f>
              <c:strCache>
                <c:ptCount val="12"/>
                <c:pt idx="0">
                  <c:v>CHIMALTENANGO, BOSQUES DEL PORVENIR</c:v>
                </c:pt>
                <c:pt idx="1">
                  <c:v>ESCUINTLA, PACIFIC GARDENS</c:v>
                </c:pt>
                <c:pt idx="2">
                  <c:v>CONDOMINIO ALTOS DE VISTA BELLA</c:v>
                </c:pt>
                <c:pt idx="3">
                  <c:v>QUETZALTENANGO, RESIDENCIAL PINOS DE LO ALTO (PRIMERA FASE)</c:v>
                </c:pt>
                <c:pt idx="4">
                  <c:v>SACATEPEQUEZ, CONDOMINIO FUENTES DEL VALLE SAN MIGUEL</c:v>
                </c:pt>
                <c:pt idx="5">
                  <c:v>LUZ DE LA ESPERANZA</c:v>
                </c:pt>
                <c:pt idx="6">
                  <c:v>SACATEPEQUEZ, CONDOMINIO SAN MIGUEL BUENA VISTA</c:v>
                </c:pt>
                <c:pt idx="7">
                  <c:v>SANTA ROSA, CONDOMINIO VISTAS DE SANTA MARTA</c:v>
                </c:pt>
                <c:pt idx="8">
                  <c:v>SANTA ROSA, LOTIFICACION  VILLAS DE BARBERENA</c:v>
                </c:pt>
                <c:pt idx="9">
                  <c:v>SUCHITEPEQUEZ, COMUNIDAD LA PAZ</c:v>
                </c:pt>
                <c:pt idx="10">
                  <c:v>SUCHITEPEQUEZ, CONDOMINIO CONDADO SAN ANDRES</c:v>
                </c:pt>
                <c:pt idx="11">
                  <c:v>SUCHITEPEQUEZ, CONDOMINIO LA GIRALDA</c:v>
                </c:pt>
              </c:strCache>
            </c:strRef>
          </c:cat>
          <c:val>
            <c:numRef>
              <c:f>'DEP ACUMULADAS TOTAL'!$M$4:$M$25</c:f>
            </c:numRef>
          </c:val>
        </c:ser>
        <c:ser>
          <c:idx val="11"/>
          <c:order val="11"/>
          <c:tx>
            <c:strRef>
              <c:f>'DEP ACUMULADAS TOTAL'!$N$3</c:f>
              <c:strCache>
                <c:ptCount val="1"/>
                <c:pt idx="0">
                  <c:v>ACUMULADO</c:v>
                </c:pt>
              </c:strCache>
            </c:strRef>
          </c:tx>
          <c:spPr>
            <a:solidFill>
              <a:srgbClr val="4081D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TOTAL'!$B$4:$B$25</c:f>
              <c:strCache>
                <c:ptCount val="12"/>
                <c:pt idx="0">
                  <c:v>CHIMALTENANGO, BOSQUES DEL PORVENIR</c:v>
                </c:pt>
                <c:pt idx="1">
                  <c:v>ESCUINTLA, PACIFIC GARDENS</c:v>
                </c:pt>
                <c:pt idx="2">
                  <c:v>CONDOMINIO ALTOS DE VISTA BELLA</c:v>
                </c:pt>
                <c:pt idx="3">
                  <c:v>QUETZALTENANGO, RESIDENCIAL PINOS DE LO ALTO (PRIMERA FASE)</c:v>
                </c:pt>
                <c:pt idx="4">
                  <c:v>SACATEPEQUEZ, CONDOMINIO FUENTES DEL VALLE SAN MIGUEL</c:v>
                </c:pt>
                <c:pt idx="5">
                  <c:v>LUZ DE LA ESPERANZA</c:v>
                </c:pt>
                <c:pt idx="6">
                  <c:v>SACATEPEQUEZ, CONDOMINIO SAN MIGUEL BUENA VISTA</c:v>
                </c:pt>
                <c:pt idx="7">
                  <c:v>SANTA ROSA, CONDOMINIO VISTAS DE SANTA MARTA</c:v>
                </c:pt>
                <c:pt idx="8">
                  <c:v>SANTA ROSA, LOTIFICACION  VILLAS DE BARBERENA</c:v>
                </c:pt>
                <c:pt idx="9">
                  <c:v>SUCHITEPEQUEZ, COMUNIDAD LA PAZ</c:v>
                </c:pt>
                <c:pt idx="10">
                  <c:v>SUCHITEPEQUEZ, CONDOMINIO CONDADO SAN ANDRES</c:v>
                </c:pt>
                <c:pt idx="11">
                  <c:v>SUCHITEPEQUEZ, CONDOMINIO LA GIRALDA</c:v>
                </c:pt>
              </c:strCache>
            </c:strRef>
          </c:cat>
          <c:val>
            <c:numRef>
              <c:f>'DEP ACUMULADAS TOTAL'!$N$4:$N$25</c:f>
              <c:numCache>
                <c:formatCode>General</c:formatCode>
                <c:ptCount val="12"/>
                <c:pt idx="0">
                  <c:v>11</c:v>
                </c:pt>
                <c:pt idx="1">
                  <c:v>12</c:v>
                </c:pt>
                <c:pt idx="2">
                  <c:v>2</c:v>
                </c:pt>
                <c:pt idx="3">
                  <c:v>2</c:v>
                </c:pt>
                <c:pt idx="4">
                  <c:v>127</c:v>
                </c:pt>
                <c:pt idx="5">
                  <c:v>3</c:v>
                </c:pt>
                <c:pt idx="6">
                  <c:v>4</c:v>
                </c:pt>
                <c:pt idx="7">
                  <c:v>14</c:v>
                </c:pt>
                <c:pt idx="8">
                  <c:v>15</c:v>
                </c:pt>
                <c:pt idx="9">
                  <c:v>4</c:v>
                </c:pt>
                <c:pt idx="10">
                  <c:v>18</c:v>
                </c:pt>
                <c:pt idx="11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43698984"/>
        <c:axId val="143700160"/>
      </c:barChart>
      <c:catAx>
        <c:axId val="143698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3700160"/>
        <c:crosses val="autoZero"/>
        <c:auto val="1"/>
        <c:lblAlgn val="ctr"/>
        <c:lblOffset val="100"/>
        <c:noMultiLvlLbl val="0"/>
      </c:catAx>
      <c:valAx>
        <c:axId val="143700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3698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VALUACIONES </a:t>
            </a:r>
          </a:p>
        </c:rich>
      </c:tx>
      <c:layout>
        <c:manualLayout>
          <c:xMode val="edge"/>
          <c:yMode val="edge"/>
          <c:x val="0.37716715068411127"/>
          <c:y val="2.57234726688102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081D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'TOTAL VALUACIONES '!$B$1:$M$3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 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'TOTAL VALUACIONES '!$B$4:$M$4</c:f>
              <c:numCache>
                <c:formatCode>General</c:formatCode>
                <c:ptCount val="12"/>
                <c:pt idx="0">
                  <c:v>52</c:v>
                </c:pt>
                <c:pt idx="1">
                  <c:v>51</c:v>
                </c:pt>
                <c:pt idx="2">
                  <c:v>59</c:v>
                </c:pt>
                <c:pt idx="3">
                  <c:v>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3700552"/>
        <c:axId val="143700944"/>
      </c:barChart>
      <c:catAx>
        <c:axId val="143700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3700944"/>
        <c:crosses val="autoZero"/>
        <c:auto val="1"/>
        <c:lblAlgn val="ctr"/>
        <c:lblOffset val="100"/>
        <c:noMultiLvlLbl val="0"/>
      </c:catAx>
      <c:valAx>
        <c:axId val="143700944"/>
        <c:scaling>
          <c:orientation val="minMax"/>
          <c:max val="60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3700552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CLP 2016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4081D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7.7071290944123435E-3"/>
                  <c:y val="-0.138888888888888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5690430314708008E-3"/>
                  <c:y val="-0.158730158730158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0.182539682539682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0.170634920634920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'TOTAL DE CLPS'!$B$1:$M$3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 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'TOTAL DE CLPS'!$B$4:$M$4</c:f>
              <c:numCache>
                <c:formatCode>General</c:formatCode>
                <c:ptCount val="12"/>
                <c:pt idx="0">
                  <c:v>12</c:v>
                </c:pt>
                <c:pt idx="1">
                  <c:v>14</c:v>
                </c:pt>
                <c:pt idx="2">
                  <c:v>14</c:v>
                </c:pt>
                <c:pt idx="3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5161360"/>
        <c:axId val="145160184"/>
      </c:barChart>
      <c:catAx>
        <c:axId val="145161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5160184"/>
        <c:crosses val="autoZero"/>
        <c:auto val="1"/>
        <c:lblAlgn val="ctr"/>
        <c:lblOffset val="100"/>
        <c:noMultiLvlLbl val="0"/>
      </c:catAx>
      <c:valAx>
        <c:axId val="145160184"/>
        <c:scaling>
          <c:orientation val="minMax"/>
          <c:max val="35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5161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131821884333426E-2"/>
          <c:y val="3.91546170365068E-2"/>
          <c:w val="0.72911852886851813"/>
          <c:h val="0.734415665147119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'2. Acumuladas sin 1B y 2B'!$B$4</c:f>
              <c:strCache>
                <c:ptCount val="1"/>
                <c:pt idx="0">
                  <c:v>PRIMERAS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1.4774203635524352E-3"/>
                  <c:y val="1.3805563315900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2471763821209331E-3"/>
                  <c:y val="-4.546324187238287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30936485047069E-3"/>
                  <c:y val="1.85181539807524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9.25925925925925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1118426121122559E-2"/>
                  <c:y val="-1.85185185185185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'2. Acumuladas sin 1B y 2B'!$C$3:$N$3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'2. Acumuladas sin 1B y 2B'!$C$4:$N$4</c:f>
              <c:numCache>
                <c:formatCode>General</c:formatCode>
                <c:ptCount val="12"/>
                <c:pt idx="0">
                  <c:v>250</c:v>
                </c:pt>
                <c:pt idx="1">
                  <c:v>627</c:v>
                </c:pt>
                <c:pt idx="2">
                  <c:v>1063</c:v>
                </c:pt>
                <c:pt idx="3">
                  <c:v>1346</c:v>
                </c:pt>
              </c:numCache>
            </c:numRef>
          </c:val>
        </c:ser>
        <c:ser>
          <c:idx val="1"/>
          <c:order val="1"/>
          <c:tx>
            <c:strRef>
              <c:f>'2. Acumuladas sin 1B y 2B'!$B$5</c:f>
              <c:strCache>
                <c:ptCount val="1"/>
                <c:pt idx="0">
                  <c:v>SEGUNDAS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2.779644265096198E-3"/>
                  <c:y val="-2.28147804317554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1791294248158229E-3"/>
                  <c:y val="1.49839279327853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296783271971889E-2"/>
                  <c:y val="9.259239128662414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661872970094138E-2"/>
                  <c:y val="-4.62962962962962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8.3388195908419196E-3"/>
                  <c:y val="1.38888888888888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7796065302806397E-3"/>
                  <c:y val="1.85185185185185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5.5592130605612794E-3"/>
                  <c:y val="1.38888888888888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'2. Acumuladas sin 1B y 2B'!$C$3:$N$3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'2. Acumuladas sin 1B y 2B'!$C$5:$N$5</c:f>
              <c:numCache>
                <c:formatCode>General</c:formatCode>
                <c:ptCount val="12"/>
                <c:pt idx="0">
                  <c:v>253</c:v>
                </c:pt>
                <c:pt idx="1">
                  <c:v>592</c:v>
                </c:pt>
                <c:pt idx="2">
                  <c:v>1006</c:v>
                </c:pt>
                <c:pt idx="3">
                  <c:v>1296</c:v>
                </c:pt>
              </c:numCache>
            </c:numRef>
          </c:val>
        </c:ser>
        <c:ser>
          <c:idx val="2"/>
          <c:order val="2"/>
          <c:tx>
            <c:strRef>
              <c:f>'2. Acumuladas sin 1B y 2B'!$B$6</c:f>
              <c:strCache>
                <c:ptCount val="1"/>
                <c:pt idx="0">
                  <c:v>TERCERAS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5.9096814542097132E-3"/>
                  <c:y val="3.45139082897515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76978828349023E-3"/>
                  <c:y val="1.38888888888888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30936485047069E-3"/>
                  <c:y val="1.85185185185185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604962457236242E-2"/>
                  <c:y val="2.31482337031847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5395150615277942E-3"/>
                  <c:y val="3.70370370370370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0958864373995319E-17"/>
                  <c:y val="1.38888888888889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8.338819590841919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'2. Acumuladas sin 1B y 2B'!$C$3:$N$3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'2. Acumuladas sin 1B y 2B'!$C$6:$N$6</c:f>
              <c:numCache>
                <c:formatCode>General</c:formatCode>
                <c:ptCount val="12"/>
                <c:pt idx="0">
                  <c:v>228</c:v>
                </c:pt>
                <c:pt idx="1">
                  <c:v>455</c:v>
                </c:pt>
                <c:pt idx="2">
                  <c:v>751</c:v>
                </c:pt>
                <c:pt idx="3">
                  <c:v>1073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2513016"/>
        <c:axId val="142516152"/>
      </c:barChart>
      <c:catAx>
        <c:axId val="142513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2516152"/>
        <c:crosses val="autoZero"/>
        <c:auto val="1"/>
        <c:lblAlgn val="ctr"/>
        <c:lblOffset val="100"/>
        <c:noMultiLvlLbl val="0"/>
      </c:catAx>
      <c:valAx>
        <c:axId val="142516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2513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'2. Ene a Dic'!$B$3:$M$3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 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'2. Ene a Dic'!$B$4:$M$4</c:f>
              <c:numCache>
                <c:formatCode>General</c:formatCode>
                <c:ptCount val="12"/>
                <c:pt idx="0" formatCode="0;[Red]0">
                  <c:v>910</c:v>
                </c:pt>
                <c:pt idx="1">
                  <c:v>1151</c:v>
                </c:pt>
                <c:pt idx="2" formatCode="0;[Red]0">
                  <c:v>1365</c:v>
                </c:pt>
                <c:pt idx="3" formatCode="0;[Red]0">
                  <c:v>1075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2514584"/>
        <c:axId val="142516936"/>
      </c:barChart>
      <c:catAx>
        <c:axId val="142514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2516936"/>
        <c:crosses val="autoZero"/>
        <c:auto val="1"/>
        <c:lblAlgn val="ctr"/>
        <c:lblOffset val="100"/>
        <c:noMultiLvlLbl val="0"/>
      </c:catAx>
      <c:valAx>
        <c:axId val="142516936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2514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329150656648153E-2"/>
          <c:y val="5.7210723052800221E-2"/>
          <c:w val="0.9119563532714412"/>
          <c:h val="0.776392690714565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'3. 1AS 10-11'!$B$4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6.6972044235246147E-3"/>
                  <c:y val="7.353762582743436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3.252032520325203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8.3333333333333332E-3"/>
                  <c:y val="9.29152148664343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 1AS 10-11'!$C$3:$N$3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'3. 1AS 10-11'!$C$4:$N$4</c:f>
              <c:numCache>
                <c:formatCode>General</c:formatCode>
                <c:ptCount val="12"/>
                <c:pt idx="0">
                  <c:v>226</c:v>
                </c:pt>
                <c:pt idx="1">
                  <c:v>276</c:v>
                </c:pt>
                <c:pt idx="2">
                  <c:v>286</c:v>
                </c:pt>
                <c:pt idx="3">
                  <c:v>320</c:v>
                </c:pt>
              </c:numCache>
            </c:numRef>
          </c:val>
        </c:ser>
        <c:ser>
          <c:idx val="1"/>
          <c:order val="1"/>
          <c:tx>
            <c:strRef>
              <c:f>'3. 1AS 10-11'!$B$5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8.3333333333333332E-3"/>
                  <c:y val="-9.29152148664343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9916563350735129E-3"/>
                  <c:y val="-1.316689479780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 1AS 10-11'!$C$3:$N$3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'3. 1AS 10-11'!$C$5:$N$5</c:f>
              <c:numCache>
                <c:formatCode>General</c:formatCode>
                <c:ptCount val="12"/>
                <c:pt idx="0">
                  <c:v>296</c:v>
                </c:pt>
                <c:pt idx="1">
                  <c:v>430</c:v>
                </c:pt>
                <c:pt idx="2">
                  <c:v>474</c:v>
                </c:pt>
                <c:pt idx="3">
                  <c:v>321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2514976"/>
        <c:axId val="142515368"/>
      </c:barChart>
      <c:catAx>
        <c:axId val="142514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2515368"/>
        <c:crossesAt val="0"/>
        <c:auto val="1"/>
        <c:lblAlgn val="ctr"/>
        <c:lblOffset val="100"/>
        <c:noMultiLvlLbl val="0"/>
      </c:catAx>
      <c:valAx>
        <c:axId val="142515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251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364252823069892"/>
          <c:y val="0.92299491908191489"/>
          <c:w val="0.14938704163395122"/>
          <c:h val="6.73616264329041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25481189851267E-2"/>
          <c:y val="4.6296296296296294E-2"/>
          <c:w val="0.88966910522848763"/>
          <c:h val="0.760386933503115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'4. 2DAS 10-11'!$B$5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2"/>
              <c:layout>
                <c:manualLayout>
                  <c:x val="-4.196082590149948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'4. 2DAS 10-11'!$C$4:$N$4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'4. 2DAS 10-11'!$C$5:$N$5</c:f>
              <c:numCache>
                <c:formatCode>General</c:formatCode>
                <c:ptCount val="12"/>
                <c:pt idx="0">
                  <c:v>297</c:v>
                </c:pt>
                <c:pt idx="1">
                  <c:v>375</c:v>
                </c:pt>
                <c:pt idx="2">
                  <c:v>410</c:v>
                </c:pt>
                <c:pt idx="3">
                  <c:v>532</c:v>
                </c:pt>
              </c:numCache>
            </c:numRef>
          </c:val>
        </c:ser>
        <c:ser>
          <c:idx val="1"/>
          <c:order val="1"/>
          <c:tx>
            <c:strRef>
              <c:f>'4. 2DAS 10-11'!$B$6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3"/>
              <c:layout>
                <c:manualLayout>
                  <c:x val="7.126032012155710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'4. 2DAS 10-11'!$C$4:$N$4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'4. 2DAS 10-11'!$C$6:$N$6</c:f>
              <c:numCache>
                <c:formatCode>General</c:formatCode>
                <c:ptCount val="12"/>
                <c:pt idx="0">
                  <c:v>386</c:v>
                </c:pt>
                <c:pt idx="1">
                  <c:v>494</c:v>
                </c:pt>
                <c:pt idx="2">
                  <c:v>595</c:v>
                </c:pt>
                <c:pt idx="3">
                  <c:v>432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2515760"/>
        <c:axId val="142518504"/>
      </c:barChart>
      <c:catAx>
        <c:axId val="142515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2518504"/>
        <c:crosses val="autoZero"/>
        <c:auto val="1"/>
        <c:lblAlgn val="ctr"/>
        <c:lblOffset val="100"/>
        <c:noMultiLvlLbl val="0"/>
      </c:catAx>
      <c:valAx>
        <c:axId val="142518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2515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'5. 3RAS 10-11'!$B$5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3"/>
              <c:layout>
                <c:manualLayout>
                  <c:x val="-7.5050762681215435E-3"/>
                  <c:y val="3.18207773640519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'5. 3RAS 10-11'!$C$4:$N$4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'5. 3RAS 10-11'!$C$5:$N$5</c:f>
              <c:numCache>
                <c:formatCode>General</c:formatCode>
                <c:ptCount val="12"/>
                <c:pt idx="0">
                  <c:v>199</c:v>
                </c:pt>
                <c:pt idx="1">
                  <c:v>278</c:v>
                </c:pt>
                <c:pt idx="2">
                  <c:v>288</c:v>
                </c:pt>
                <c:pt idx="3">
                  <c:v>225</c:v>
                </c:pt>
              </c:numCache>
            </c:numRef>
          </c:val>
        </c:ser>
        <c:ser>
          <c:idx val="1"/>
          <c:order val="1"/>
          <c:tx>
            <c:strRef>
              <c:f>'5. 3RAS 10-11'!$B$6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layout>
                <c:manualLayout>
                  <c:x val="1.8762690670303772E-3"/>
                  <c:y val="9.54623320921556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6288072010910973E-3"/>
                  <c:y val="-1.2728310945620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'5. 3RAS 10-11'!$C$4:$N$4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'5. 3RAS 10-11'!$C$6:$N$6</c:f>
              <c:numCache>
                <c:formatCode>General</c:formatCode>
                <c:ptCount val="12"/>
                <c:pt idx="0">
                  <c:v>228</c:v>
                </c:pt>
                <c:pt idx="1">
                  <c:v>227</c:v>
                </c:pt>
                <c:pt idx="2">
                  <c:v>296</c:v>
                </c:pt>
                <c:pt idx="3">
                  <c:v>322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2513408"/>
        <c:axId val="142519288"/>
      </c:barChart>
      <c:catAx>
        <c:axId val="14251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2519288"/>
        <c:crosses val="autoZero"/>
        <c:auto val="1"/>
        <c:lblAlgn val="ctr"/>
        <c:lblOffset val="100"/>
        <c:noMultiLvlLbl val="0"/>
      </c:catAx>
      <c:valAx>
        <c:axId val="142519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2513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19738077113525"/>
          <c:y val="4.2119622475588682E-2"/>
          <c:w val="0.86034369988248927"/>
          <c:h val="0.798225065616797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'6. 1AS ACUMULADAS'!$B$5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1.1111111111111112E-2"/>
                  <c:y val="4.62962962962962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944444444444444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1732578506655236E-2"/>
                  <c:y val="-5.063915772018710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055932065598972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752910048999666E-2"/>
                      <c:h val="4.5382416692367152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'6. 1AS ACUMULADAS'!$C$4:$N$4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'6. 1AS ACUMULADAS'!$C$5:$N$5</c:f>
              <c:numCache>
                <c:formatCode>General</c:formatCode>
                <c:ptCount val="12"/>
                <c:pt idx="0">
                  <c:v>226</c:v>
                </c:pt>
                <c:pt idx="1">
                  <c:v>502</c:v>
                </c:pt>
                <c:pt idx="2" formatCode="#,##0">
                  <c:v>788</c:v>
                </c:pt>
                <c:pt idx="3">
                  <c:v>1108</c:v>
                </c:pt>
              </c:numCache>
            </c:numRef>
          </c:val>
        </c:ser>
        <c:ser>
          <c:idx val="1"/>
          <c:order val="1"/>
          <c:tx>
            <c:strRef>
              <c:f>'6. 1AS ACUMULADAS'!$B$6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3.8813586880205755E-3"/>
                  <c:y val="2.762167784075805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346515701331047E-3"/>
                  <c:y val="1.38108389203794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'6. 1AS ACUMULADAS'!$C$4:$N$4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'6. 1AS ACUMULADAS'!$C$6:$N$6</c:f>
              <c:numCache>
                <c:formatCode>General</c:formatCode>
                <c:ptCount val="12"/>
                <c:pt idx="0">
                  <c:v>296</c:v>
                </c:pt>
                <c:pt idx="1">
                  <c:v>726</c:v>
                </c:pt>
                <c:pt idx="2">
                  <c:v>1200</c:v>
                </c:pt>
                <c:pt idx="3" formatCode="#,##0">
                  <c:v>1521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2512624"/>
        <c:axId val="143704472"/>
      </c:barChart>
      <c:catAx>
        <c:axId val="142512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3704472"/>
        <c:crosses val="autoZero"/>
        <c:auto val="1"/>
        <c:lblAlgn val="ctr"/>
        <c:lblOffset val="100"/>
        <c:noMultiLvlLbl val="0"/>
      </c:catAx>
      <c:valAx>
        <c:axId val="14370447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2512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'7. 2DAS ACUMULADAS'!$B$5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2"/>
              <c:layout>
                <c:manualLayout>
                  <c:x val="-1.4182236999418334E-2"/>
                  <c:y val="-1.2232160629779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240945737449104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'7. 2DAS ACUMULADAS'!$C$4:$N$4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'7. 2DAS ACUMULADAS'!$C$5:$N$5</c:f>
              <c:numCache>
                <c:formatCode>General</c:formatCode>
                <c:ptCount val="12"/>
                <c:pt idx="0">
                  <c:v>297</c:v>
                </c:pt>
                <c:pt idx="1">
                  <c:v>672</c:v>
                </c:pt>
                <c:pt idx="2" formatCode="#,##0">
                  <c:v>1082</c:v>
                </c:pt>
                <c:pt idx="3">
                  <c:v>1614</c:v>
                </c:pt>
              </c:numCache>
            </c:numRef>
          </c:val>
        </c:ser>
        <c:ser>
          <c:idx val="1"/>
          <c:order val="1"/>
          <c:tx>
            <c:strRef>
              <c:f>'7. 2DAS ACUMULADAS'!$B$6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8.863898124636475E-3"/>
                  <c:y val="-4.07738687659330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'7. 2DAS ACUMULADAS'!$C$4:$N$4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'7. 2DAS ACUMULADAS'!$C$6:$N$6</c:f>
              <c:numCache>
                <c:formatCode>General</c:formatCode>
                <c:ptCount val="12"/>
                <c:pt idx="0">
                  <c:v>386</c:v>
                </c:pt>
                <c:pt idx="1">
                  <c:v>880</c:v>
                </c:pt>
                <c:pt idx="2" formatCode="#,##0">
                  <c:v>1475</c:v>
                </c:pt>
                <c:pt idx="3">
                  <c:v>1907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5162536"/>
        <c:axId val="145157440"/>
      </c:barChart>
      <c:catAx>
        <c:axId val="145162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5157440"/>
        <c:crosses val="autoZero"/>
        <c:auto val="1"/>
        <c:lblAlgn val="ctr"/>
        <c:lblOffset val="100"/>
        <c:noMultiLvlLbl val="0"/>
      </c:catAx>
      <c:valAx>
        <c:axId val="145157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5162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46851726618348"/>
          <c:y val="3.5495319312280178E-2"/>
          <c:w val="0.88185564617581014"/>
          <c:h val="0.805358345456672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'8. 3RAS ACUMULADAS'!$A$6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2.1723886177172139E-4"/>
                  <c:y val="-4.62969587738335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093729849157862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7343246228946506E-3"/>
                  <c:y val="-1.7307698859667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1874596983157205E-2"/>
                  <c:y val="-1.322100612094433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'8. 3RAS ACUMULADAS'!$B$5:$M$5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'8. 3RAS ACUMULADAS'!$B$6:$M$6</c:f>
              <c:numCache>
                <c:formatCode>General</c:formatCode>
                <c:ptCount val="12"/>
                <c:pt idx="0">
                  <c:v>199</c:v>
                </c:pt>
                <c:pt idx="1">
                  <c:v>477</c:v>
                </c:pt>
                <c:pt idx="2">
                  <c:v>765</c:v>
                </c:pt>
                <c:pt idx="3">
                  <c:v>990</c:v>
                </c:pt>
              </c:numCache>
            </c:numRef>
          </c:val>
        </c:ser>
        <c:ser>
          <c:idx val="1"/>
          <c:order val="1"/>
          <c:tx>
            <c:strRef>
              <c:f>'8. 3RAS ACUMULADAS'!$A$7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2.7343246228946506E-3"/>
                  <c:y val="-1.7307698859667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5064352830991571E-17"/>
                  <c:y val="5.76923295322265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156876600360376E-2"/>
                      <c:h val="5.0798096153125437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5.4686492457893011E-3"/>
                  <c:y val="5.76923295322265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'8. 3RAS ACUMULADAS'!$B$5:$M$5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'8. 3RAS ACUMULADAS'!$B$7:$M$7</c:f>
              <c:numCache>
                <c:formatCode>General</c:formatCode>
                <c:ptCount val="12"/>
                <c:pt idx="0">
                  <c:v>228</c:v>
                </c:pt>
                <c:pt idx="1">
                  <c:v>455</c:v>
                </c:pt>
                <c:pt idx="2">
                  <c:v>751</c:v>
                </c:pt>
                <c:pt idx="3" formatCode="#,##0">
                  <c:v>1073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3699768"/>
        <c:axId val="143703296"/>
      </c:barChart>
      <c:catAx>
        <c:axId val="143699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3703296"/>
        <c:crosses val="autoZero"/>
        <c:auto val="1"/>
        <c:lblAlgn val="ctr"/>
        <c:lblOffset val="100"/>
        <c:noMultiLvlLbl val="0"/>
      </c:catAx>
      <c:valAx>
        <c:axId val="143703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3699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1C960-D5DD-4CB9-AA3F-E955C4B6EFB7}" type="datetimeFigureOut">
              <a:rPr lang="es-ES" smtClean="0"/>
              <a:t>08/05/2017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24A19-7764-4B68-AD9E-662D95E806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553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José Alfredo Guzmán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24A19-7764-4B68-AD9E-662D95E8062B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7450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24A19-7764-4B68-AD9E-662D95E8062B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4298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24A19-7764-4B68-AD9E-662D95E8062B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1118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24A19-7764-4B68-AD9E-662D95E8062B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4614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A724F-1C64-4B8D-8821-B6ACD46EB2A2}" type="datetimeFigureOut">
              <a:rPr lang="es-GT"/>
              <a:pPr>
                <a:defRPr/>
              </a:pPr>
              <a:t>08/05/2017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72A11-A6B2-417C-86CD-A20C66E60E80}" type="slidenum">
              <a:rPr lang="es-GT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87326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C97F4-A37A-419A-AF5E-347C78933010}" type="datetimeFigureOut">
              <a:rPr lang="es-GT"/>
              <a:pPr>
                <a:defRPr/>
              </a:pPr>
              <a:t>08/05/2017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891D3-A4C6-4CAC-B6AC-BD1151D5DAB0}" type="slidenum">
              <a:rPr lang="es-GT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70376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FE0B5-1ED5-4818-A6A9-C8FE6260B2D0}" type="datetimeFigureOut">
              <a:rPr lang="es-GT"/>
              <a:pPr>
                <a:defRPr/>
              </a:pPr>
              <a:t>08/05/2017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03818-D3B8-42DD-B0C1-04D214A5D8D0}" type="slidenum">
              <a:rPr lang="es-GT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03351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3113F-B92C-464D-ADC2-BFD4EAFFD0FA}" type="datetimeFigureOut">
              <a:rPr lang="es-GT"/>
              <a:pPr>
                <a:defRPr/>
              </a:pPr>
              <a:t>08/05/2017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6F3E7-3BF3-4232-808F-B0753FE0D9F6}" type="slidenum">
              <a:rPr lang="es-GT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55922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B1EC5-0E31-4365-B16A-AEC25276C0EB}" type="datetimeFigureOut">
              <a:rPr lang="es-GT"/>
              <a:pPr>
                <a:defRPr/>
              </a:pPr>
              <a:t>08/05/2017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AA20B-3B2F-4D47-BAEE-AC1F449D9576}" type="slidenum">
              <a:rPr lang="es-GT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21463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C3AF3-B274-451E-A23F-E3C6709D9760}" type="datetimeFigureOut">
              <a:rPr lang="es-GT"/>
              <a:pPr>
                <a:defRPr/>
              </a:pPr>
              <a:t>08/05/2017</a:t>
            </a:fld>
            <a:endParaRPr lang="es-GT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69228-1CF5-419D-BF2C-BB4A8AD38642}" type="slidenum">
              <a:rPr lang="es-GT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8622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2DC2F-D87B-454A-949C-6E5275AA8DEE}" type="datetimeFigureOut">
              <a:rPr lang="es-GT"/>
              <a:pPr>
                <a:defRPr/>
              </a:pPr>
              <a:t>08/05/2017</a:t>
            </a:fld>
            <a:endParaRPr lang="es-GT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E7092-BC42-4F60-9C00-6D2FC20A6AA9}" type="slidenum">
              <a:rPr lang="es-GT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78641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0E5AB-751E-4920-8ADB-67563A760253}" type="datetimeFigureOut">
              <a:rPr lang="es-GT"/>
              <a:pPr>
                <a:defRPr/>
              </a:pPr>
              <a:t>08/05/2017</a:t>
            </a:fld>
            <a:endParaRPr lang="es-GT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78CFF-580D-4FDB-AC5F-55F6C78A773E}" type="slidenum">
              <a:rPr lang="es-GT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5634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5C25A-DCD7-4CFD-902B-11BA31DA03DA}" type="datetimeFigureOut">
              <a:rPr lang="es-GT"/>
              <a:pPr>
                <a:defRPr/>
              </a:pPr>
              <a:t>08/05/2017</a:t>
            </a:fld>
            <a:endParaRPr lang="es-GT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375B9-ED66-4CC4-A0E1-09BF1E8278EC}" type="slidenum">
              <a:rPr lang="es-GT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63130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7C86F-44B2-46BA-9997-825572AC49C3}" type="datetimeFigureOut">
              <a:rPr lang="es-GT"/>
              <a:pPr>
                <a:defRPr/>
              </a:pPr>
              <a:t>08/05/2017</a:t>
            </a:fld>
            <a:endParaRPr lang="es-GT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E3E39-7856-49DD-B738-3582109E428D}" type="slidenum">
              <a:rPr lang="es-GT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17338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GT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86727-74C3-481F-BB1C-D33AD706F241}" type="datetimeFigureOut">
              <a:rPr lang="es-GT"/>
              <a:pPr>
                <a:defRPr/>
              </a:pPr>
              <a:t>08/05/2017</a:t>
            </a:fld>
            <a:endParaRPr lang="es-GT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62624-B8F7-4263-A0E0-4733826743E7}" type="slidenum">
              <a:rPr lang="es-GT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11754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GT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AEB20E-7C13-432E-9476-8AD788A3F161}" type="datetimeFigureOut">
              <a:rPr lang="es-GT"/>
              <a:pPr>
                <a:defRPr/>
              </a:pPr>
              <a:t>08/05/2017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B9C7334-4242-4BA3-85C2-3EE360386BF8}" type="slidenum">
              <a:rPr lang="es-GT"/>
              <a:pPr/>
              <a:t>‹Nº›</a:t>
            </a:fld>
            <a:endParaRPr lang="es-G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Microsoft_Excel_97-2003_Worksheet1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971550" y="1341438"/>
            <a:ext cx="788035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ES" sz="2000" dirty="0">
                <a:solidFill>
                  <a:schemeClr val="tx2"/>
                </a:solidFill>
                <a:latin typeface="Cambria" panose="02040503050406030204" pitchFamily="18" charset="0"/>
              </a:rPr>
              <a:t>ACTIVIDADES DESARROLLADAS POR LA SUBGERENCIA</a:t>
            </a:r>
            <a:br>
              <a:rPr lang="es-ES" sz="2000" dirty="0">
                <a:solidFill>
                  <a:schemeClr val="tx2"/>
                </a:solidFill>
                <a:latin typeface="Cambria" panose="02040503050406030204" pitchFamily="18" charset="0"/>
              </a:rPr>
            </a:br>
            <a:r>
              <a:rPr lang="es-ES" sz="2000" dirty="0">
                <a:solidFill>
                  <a:schemeClr val="tx2"/>
                </a:solidFill>
                <a:latin typeface="Cambria" panose="02040503050406030204" pitchFamily="18" charset="0"/>
              </a:rPr>
              <a:t>DE PROYECTOS Y VIVIENDA</a:t>
            </a:r>
            <a:r>
              <a:rPr lang="es-MX" sz="2000" dirty="0">
                <a:solidFill>
                  <a:schemeClr val="tx2"/>
                </a:solidFill>
                <a:latin typeface="Cambria" panose="02040503050406030204" pitchFamily="18" charset="0"/>
              </a:rPr>
              <a:t>S</a:t>
            </a:r>
            <a:br>
              <a:rPr lang="es-MX" sz="2000" dirty="0">
                <a:solidFill>
                  <a:schemeClr val="tx2"/>
                </a:solidFill>
                <a:latin typeface="Cambria" panose="02040503050406030204" pitchFamily="18" charset="0"/>
              </a:rPr>
            </a:br>
            <a:endParaRPr lang="es-MX" sz="20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r" eaLnBrk="1" hangingPunct="1"/>
            <a:r>
              <a:rPr lang="es-MX" sz="2400" b="1" u="sng" dirty="0">
                <a:solidFill>
                  <a:schemeClr val="tx2"/>
                </a:solidFill>
                <a:latin typeface="Cambria" panose="02040503050406030204" pitchFamily="18" charset="0"/>
              </a:rPr>
              <a:t>DEPARTAMENTO DE INSPECCIONES</a:t>
            </a:r>
            <a:r>
              <a:rPr lang="es-MX" sz="2000" u="sng" dirty="0">
                <a:solidFill>
                  <a:schemeClr val="tx2"/>
                </a:solidFill>
                <a:latin typeface="Cambria" panose="02040503050406030204" pitchFamily="18" charset="0"/>
              </a:rPr>
              <a:t/>
            </a:r>
            <a:br>
              <a:rPr lang="es-MX" sz="2000" u="sng" dirty="0">
                <a:solidFill>
                  <a:schemeClr val="tx2"/>
                </a:solidFill>
                <a:latin typeface="Cambria" panose="02040503050406030204" pitchFamily="18" charset="0"/>
              </a:rPr>
            </a:br>
            <a:endParaRPr lang="es-ES" sz="2000" u="sng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928688" y="4076700"/>
            <a:ext cx="784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GT" sz="3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MES DE ABRIL DEL 2,017</a:t>
            </a:r>
            <a:endParaRPr lang="es-ES" sz="32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79102" r="8006" b="12840"/>
          <a:stretch>
            <a:fillRect/>
          </a:stretch>
        </p:blipFill>
        <p:spPr bwMode="auto">
          <a:xfrm>
            <a:off x="0" y="5857875"/>
            <a:ext cx="9144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/>
          <p:cNvSpPr>
            <a:spLocks noChangeArrowheads="1"/>
          </p:cNvSpPr>
          <p:nvPr/>
        </p:nvSpPr>
        <p:spPr bwMode="auto">
          <a:xfrm>
            <a:off x="1187624" y="692696"/>
            <a:ext cx="66960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0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SEGUNDAS INSPECCIONES </a:t>
            </a:r>
          </a:p>
          <a:p>
            <a:pPr algn="ctr" eaLnBrk="1" hangingPunct="1"/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ABRIL</a:t>
            </a:r>
            <a:endParaRPr lang="es-GT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 eaLnBrk="1" hangingPunct="1"/>
            <a:r>
              <a:rPr lang="es-ES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2016-2017</a:t>
            </a:r>
            <a:endParaRPr lang="es-ES" sz="2000" b="1" dirty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5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6418035"/>
              </p:ext>
            </p:extLst>
          </p:nvPr>
        </p:nvGraphicFramePr>
        <p:xfrm>
          <a:off x="683568" y="1916832"/>
          <a:ext cx="763284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2267744" y="620688"/>
            <a:ext cx="4572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0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TERCERAS </a:t>
            </a:r>
            <a:r>
              <a:rPr lang="es-ES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INSPECCIONES</a:t>
            </a:r>
          </a:p>
          <a:p>
            <a:pPr algn="ctr" eaLnBrk="1" hangingPunct="1"/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ABRIL</a:t>
            </a:r>
            <a:endParaRPr lang="es-GT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 eaLnBrk="1" hangingPunct="1"/>
            <a:r>
              <a:rPr lang="es-ES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2016-2017</a:t>
            </a:r>
            <a:endParaRPr lang="es-ES" sz="2000" b="1" dirty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5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636153"/>
              </p:ext>
            </p:extLst>
          </p:nvPr>
        </p:nvGraphicFramePr>
        <p:xfrm>
          <a:off x="1115616" y="2030185"/>
          <a:ext cx="6768752" cy="3991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624519" y="404664"/>
            <a:ext cx="58594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0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PRIMERAS INSPECCIONES ACUMULADAS</a:t>
            </a:r>
          </a:p>
          <a:p>
            <a:pPr algn="ctr" eaLnBrk="1" hangingPunct="1"/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ABRIL</a:t>
            </a:r>
            <a:endParaRPr lang="es-GT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 eaLnBrk="1" hangingPunct="1"/>
            <a:r>
              <a:rPr lang="es-ES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2016-2017</a:t>
            </a:r>
            <a:endParaRPr lang="es-ES" sz="2000" b="1" dirty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02946" y="5718413"/>
            <a:ext cx="9007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800" dirty="0" smtClean="0"/>
              <a:t>PORCENTAJE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403648" y="5718484"/>
            <a:ext cx="172819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  31</a:t>
            </a:r>
            <a:r>
              <a:rPr lang="es-ES" sz="900" dirty="0" smtClean="0"/>
              <a:t>%      45%     52%     37% </a:t>
            </a:r>
            <a:endParaRPr lang="es-ES" sz="900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621969"/>
              </p:ext>
            </p:extLst>
          </p:nvPr>
        </p:nvGraphicFramePr>
        <p:xfrm>
          <a:off x="6372200" y="1844824"/>
          <a:ext cx="2443930" cy="3576557"/>
        </p:xfrm>
        <a:graphic>
          <a:graphicData uri="http://schemas.openxmlformats.org/drawingml/2006/table">
            <a:tbl>
              <a:tblPr/>
              <a:tblGrid>
                <a:gridCol w="1499750"/>
                <a:gridCol w="944180"/>
              </a:tblGrid>
              <a:tr h="229567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GT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Cambria" panose="02040503050406030204" pitchFamily="18" charset="0"/>
                        </a:rPr>
                        <a:t>Proyectos con más número de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21368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mbria" panose="02040503050406030204" pitchFamily="18" charset="0"/>
                        </a:rPr>
                        <a:t>Primeras </a:t>
                      </a:r>
                      <a:r>
                        <a:rPr lang="es-ES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Cambria" panose="02040503050406030204" pitchFamily="18" charset="0"/>
                        </a:rPr>
                        <a:t>Inspecciones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89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Proyecto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Primeras Inspecciones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4099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CONDOMINIO EL REFUGIO DE SAN RAFAEL 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125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93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PARQUE 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113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4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CONDOMINIO FUENTES DEL VALLE NORTE 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79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CONDOMINIO</a:t>
                      </a:r>
                      <a:r>
                        <a:rPr lang="es-E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VILLAS LOMAS DE SANTA CATALINA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61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GENESIS URBANA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60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CONDOMINIO FUENTES DEL VALLE SAN MIGUEL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59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5188873"/>
              </p:ext>
            </p:extLst>
          </p:nvPr>
        </p:nvGraphicFramePr>
        <p:xfrm>
          <a:off x="827584" y="1566922"/>
          <a:ext cx="5412280" cy="4151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/>
          <p:cNvSpPr>
            <a:spLocks noChangeArrowheads="1"/>
          </p:cNvSpPr>
          <p:nvPr/>
        </p:nvSpPr>
        <p:spPr bwMode="auto">
          <a:xfrm>
            <a:off x="1691481" y="764704"/>
            <a:ext cx="57610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SEGUNDAS </a:t>
            </a:r>
            <a:r>
              <a:rPr lang="es-ES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INSPECCIONES ACUMULADAS </a:t>
            </a:r>
            <a:endParaRPr lang="es-ES" b="1" dirty="0" smtClean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s-GT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ABRIL</a:t>
            </a:r>
            <a:endParaRPr lang="es-GT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 eaLnBrk="1" hangingPunct="1"/>
            <a:r>
              <a:rPr lang="es-MX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2016-2017</a:t>
            </a:r>
            <a:endParaRPr lang="es-ES" b="1" dirty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79102" r="8006" b="12840"/>
          <a:stretch>
            <a:fillRect/>
          </a:stretch>
        </p:blipFill>
        <p:spPr bwMode="auto">
          <a:xfrm>
            <a:off x="15801" y="5857875"/>
            <a:ext cx="9144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827584" y="5192290"/>
            <a:ext cx="9805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800" dirty="0" smtClean="0"/>
              <a:t>PORCENTAJE</a:t>
            </a:r>
            <a:endParaRPr lang="es-ES" sz="800" dirty="0"/>
          </a:p>
        </p:txBody>
      </p:sp>
      <p:sp>
        <p:nvSpPr>
          <p:cNvPr id="4" name="Rectángulo 3"/>
          <p:cNvSpPr/>
          <p:nvPr/>
        </p:nvSpPr>
        <p:spPr>
          <a:xfrm>
            <a:off x="1532758" y="5176902"/>
            <a:ext cx="22471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        30%           31%             36%            18%</a:t>
            </a:r>
            <a:endParaRPr lang="es-ES" sz="900" dirty="0"/>
          </a:p>
        </p:txBody>
      </p:sp>
      <p:graphicFrame>
        <p:nvGraphicFramePr>
          <p:cNvPr id="9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8977300"/>
              </p:ext>
            </p:extLst>
          </p:nvPr>
        </p:nvGraphicFramePr>
        <p:xfrm>
          <a:off x="1152524" y="2062162"/>
          <a:ext cx="7163891" cy="3114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835696" y="332656"/>
            <a:ext cx="58594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TERCERAS INSPECCIONES </a:t>
            </a:r>
            <a:r>
              <a:rPr lang="es-ES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ACUMULADAS</a:t>
            </a:r>
          </a:p>
          <a:p>
            <a:pPr algn="ctr" eaLnBrk="1" hangingPunct="1"/>
            <a:r>
              <a:rPr lang="es-GT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ABRIL</a:t>
            </a:r>
            <a:endParaRPr lang="es-GT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 eaLnBrk="1" hangingPunct="1"/>
            <a:r>
              <a:rPr lang="es-ES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2016-2017</a:t>
            </a:r>
            <a:endParaRPr lang="es-ES" b="1" dirty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093678"/>
              </p:ext>
            </p:extLst>
          </p:nvPr>
        </p:nvGraphicFramePr>
        <p:xfrm>
          <a:off x="6372200" y="5420598"/>
          <a:ext cx="1888808" cy="4320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8808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s-GT" sz="1200" b="0" i="0" u="none" strike="noStrike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VIVIENDAS AISLADAS  95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611560" y="5661248"/>
            <a:ext cx="7921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700" dirty="0" smtClean="0"/>
              <a:t>PORCENTAJE</a:t>
            </a:r>
          </a:p>
          <a:p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1331640" y="5661248"/>
            <a:ext cx="158427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15%       -5%      -2%        8%</a:t>
            </a:r>
            <a:endParaRPr lang="es-ES" sz="9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850378"/>
              </p:ext>
            </p:extLst>
          </p:nvPr>
        </p:nvGraphicFramePr>
        <p:xfrm>
          <a:off x="5940152" y="1556792"/>
          <a:ext cx="3096344" cy="3126811"/>
        </p:xfrm>
        <a:graphic>
          <a:graphicData uri="http://schemas.openxmlformats.org/drawingml/2006/table">
            <a:tbl>
              <a:tblPr/>
              <a:tblGrid>
                <a:gridCol w="1805360"/>
                <a:gridCol w="1290984"/>
              </a:tblGrid>
              <a:tr h="635712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GT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Cambria" panose="02040503050406030204" pitchFamily="18" charset="0"/>
                        </a:rPr>
                        <a:t>Proyectos </a:t>
                      </a:r>
                      <a:r>
                        <a:rPr lang="es-GT" sz="12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mbria" panose="02040503050406030204" pitchFamily="18" charset="0"/>
                        </a:rPr>
                        <a:t>con </a:t>
                      </a:r>
                      <a:r>
                        <a:rPr lang="es-GT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Cambria" panose="02040503050406030204" pitchFamily="18" charset="0"/>
                        </a:rPr>
                        <a:t>mas número </a:t>
                      </a:r>
                      <a:r>
                        <a:rPr lang="es-GT" sz="12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mbria" panose="02040503050406030204" pitchFamily="18" charset="0"/>
                        </a:rPr>
                        <a:t>de</a:t>
                      </a:r>
                      <a:r>
                        <a:rPr lang="es-GT" sz="1200" b="1" i="0" u="none" strike="noStrike" baseline="0" dirty="0" smtClean="0">
                          <a:solidFill>
                            <a:srgbClr val="1F497D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</a:p>
                    <a:p>
                      <a:pPr algn="ctr" rtl="0" fontAlgn="ctr"/>
                      <a:r>
                        <a:rPr lang="es-GT" sz="12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mbria" panose="02040503050406030204" pitchFamily="18" charset="0"/>
                        </a:rPr>
                        <a:t>Terceras </a:t>
                      </a:r>
                      <a:r>
                        <a:rPr lang="es-GT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Cambria" panose="02040503050406030204" pitchFamily="18" charset="0"/>
                        </a:rPr>
                        <a:t>Inspecciones    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229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Proyecto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3ras. Inspecciones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393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CONDOMINIO FUENTES DEL VALLE NORTE 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81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MARISCAL</a:t>
                      </a:r>
                      <a:r>
                        <a:rPr lang="es-E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UNO UNO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71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7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CONDOMINIO SAN</a:t>
                      </a:r>
                      <a:r>
                        <a:rPr lang="es-E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JULIÁN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62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0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COMPLEJO DE</a:t>
                      </a:r>
                      <a:r>
                        <a:rPr lang="es-E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APARTAMENTOS “VILLAS GRANADA II”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56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03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CONDOMINIO</a:t>
                      </a:r>
                      <a:r>
                        <a:rPr lang="es-E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VILLAS LOMAS DE SANTA CATALINA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53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7214913"/>
              </p:ext>
            </p:extLst>
          </p:nvPr>
        </p:nvGraphicFramePr>
        <p:xfrm>
          <a:off x="755389" y="1318257"/>
          <a:ext cx="5040747" cy="4402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99592" y="332656"/>
            <a:ext cx="58594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INSPECCIONES </a:t>
            </a:r>
            <a:r>
              <a:rPr lang="es-GT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DEPARTAMENTALES</a:t>
            </a:r>
            <a:endParaRPr lang="es-ES" b="1" dirty="0" smtClean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/>
            <a:r>
              <a:rPr lang="es-GT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ABRIL 2017</a:t>
            </a:r>
            <a:endParaRPr lang="es-GT" b="1" dirty="0" smtClean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/>
            <a:endParaRPr lang="es-ES" b="1" dirty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491880" y="5373216"/>
            <a:ext cx="2124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1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INSPECCIONES TOTALES </a:t>
            </a:r>
            <a:r>
              <a:rPr lang="es-GT" sz="1200" b="1" dirty="0">
                <a:solidFill>
                  <a:schemeClr val="tx2"/>
                </a:solidFill>
                <a:latin typeface="Cambria" panose="02040503050406030204" pitchFamily="18" charset="0"/>
              </a:rPr>
              <a:t> </a:t>
            </a:r>
            <a:r>
              <a:rPr lang="es-GT" sz="1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61</a:t>
            </a:r>
            <a:endParaRPr lang="es-ES" sz="12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755576" y="908720"/>
            <a:ext cx="7920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2637013"/>
              </p:ext>
            </p:extLst>
          </p:nvPr>
        </p:nvGraphicFramePr>
        <p:xfrm>
          <a:off x="539552" y="1700808"/>
          <a:ext cx="8208912" cy="3079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885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99592" y="332656"/>
            <a:ext cx="58594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INSPECCIONES </a:t>
            </a:r>
            <a:r>
              <a:rPr lang="es-GT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DEPARTAMENTALES</a:t>
            </a:r>
            <a:endParaRPr lang="es-ES" b="1" dirty="0" smtClean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/>
            <a:r>
              <a:rPr lang="es-GT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ABRIL 2017</a:t>
            </a:r>
            <a:endParaRPr lang="es-GT" b="1" dirty="0" smtClean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/>
            <a:endParaRPr lang="es-ES" b="1" dirty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755576" y="908720"/>
            <a:ext cx="7920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3419872" y="5661248"/>
            <a:ext cx="2182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1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INSPECCIONES TOTALES 221</a:t>
            </a:r>
            <a:endParaRPr lang="es-ES" sz="12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6325560"/>
              </p:ext>
            </p:extLst>
          </p:nvPr>
        </p:nvGraphicFramePr>
        <p:xfrm>
          <a:off x="395536" y="1255986"/>
          <a:ext cx="8376419" cy="4261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516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8"/>
          <p:cNvSpPr txBox="1">
            <a:spLocks/>
          </p:cNvSpPr>
          <p:nvPr/>
        </p:nvSpPr>
        <p:spPr bwMode="auto">
          <a:xfrm>
            <a:off x="3419872" y="5589240"/>
            <a:ext cx="223224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GT" sz="1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INSPECCIONES TOTALES 206</a:t>
            </a:r>
          </a:p>
        </p:txBody>
      </p:sp>
      <p:sp>
        <p:nvSpPr>
          <p:cNvPr id="8" name="3 CuadroTexto"/>
          <p:cNvSpPr txBox="1">
            <a:spLocks noChangeArrowheads="1"/>
          </p:cNvSpPr>
          <p:nvPr/>
        </p:nvSpPr>
        <p:spPr bwMode="auto">
          <a:xfrm>
            <a:off x="2851824" y="332656"/>
            <a:ext cx="32967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VALUACIONES</a:t>
            </a:r>
            <a:endParaRPr lang="es-GT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 eaLnBrk="1" hangingPunct="1"/>
            <a:r>
              <a:rPr lang="es-GT" sz="2000" b="1" dirty="0">
                <a:solidFill>
                  <a:schemeClr val="tx2"/>
                </a:solidFill>
                <a:latin typeface="Cambria" panose="02040503050406030204" pitchFamily="18" charset="0"/>
              </a:rPr>
              <a:t>ENERO A DICIEMBRE </a:t>
            </a:r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2017</a:t>
            </a:r>
            <a:endParaRPr lang="es-GT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4310748"/>
              </p:ext>
            </p:extLst>
          </p:nvPr>
        </p:nvGraphicFramePr>
        <p:xfrm>
          <a:off x="1475656" y="1628800"/>
          <a:ext cx="6408711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081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8"/>
          <p:cNvSpPr txBox="1">
            <a:spLocks noGrp="1"/>
          </p:cNvSpPr>
          <p:nvPr>
            <p:ph type="body" idx="1"/>
          </p:nvPr>
        </p:nvSpPr>
        <p:spPr>
          <a:xfrm>
            <a:off x="3491880" y="5877272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INSPECCIONES TOTALES 55</a:t>
            </a:r>
          </a:p>
        </p:txBody>
      </p:sp>
      <p:sp>
        <p:nvSpPr>
          <p:cNvPr id="5" name="3 CuadroTexto"/>
          <p:cNvSpPr txBox="1">
            <a:spLocks noChangeArrowheads="1"/>
          </p:cNvSpPr>
          <p:nvPr/>
        </p:nvSpPr>
        <p:spPr bwMode="auto">
          <a:xfrm>
            <a:off x="2243010" y="476672"/>
            <a:ext cx="47863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CONSTRUCCION EN LOTE PROPIO (CLP)</a:t>
            </a:r>
          </a:p>
          <a:p>
            <a:pPr algn="ctr" eaLnBrk="1" hangingPunct="1"/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(INSPECCIONES)</a:t>
            </a:r>
            <a:endParaRPr lang="es-GT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 eaLnBrk="1" hangingPunct="1"/>
            <a:r>
              <a:rPr lang="es-GT" sz="2000" b="1" dirty="0">
                <a:solidFill>
                  <a:schemeClr val="tx2"/>
                </a:solidFill>
                <a:latin typeface="Cambria" panose="02040503050406030204" pitchFamily="18" charset="0"/>
              </a:rPr>
              <a:t>ENERO A DICIEMBRE </a:t>
            </a:r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2017</a:t>
            </a:r>
            <a:endParaRPr lang="es-GT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3358088"/>
              </p:ext>
            </p:extLst>
          </p:nvPr>
        </p:nvGraphicFramePr>
        <p:xfrm>
          <a:off x="2085910" y="1844824"/>
          <a:ext cx="4943475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166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37799" t="19934" r="19676" b="14360"/>
          <a:stretch/>
        </p:blipFill>
        <p:spPr>
          <a:xfrm>
            <a:off x="1691680" y="188640"/>
            <a:ext cx="5184576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3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ChangeArrowheads="1"/>
          </p:cNvSpPr>
          <p:nvPr/>
        </p:nvSpPr>
        <p:spPr bwMode="auto">
          <a:xfrm>
            <a:off x="1691680" y="980728"/>
            <a:ext cx="53578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buClr>
                <a:schemeClr val="bg1"/>
              </a:buClr>
            </a:pPr>
            <a:r>
              <a:rPr lang="es-MX" sz="20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INSPECCIONES </a:t>
            </a:r>
            <a:r>
              <a:rPr lang="es-MX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ACUMULADAS </a:t>
            </a:r>
          </a:p>
          <a:p>
            <a:pPr lvl="1" algn="ctr" eaLnBrk="1" hangingPunct="1">
              <a:buClr>
                <a:schemeClr val="bg1"/>
              </a:buClr>
            </a:pPr>
            <a:r>
              <a:rPr lang="es-ES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ABRIL 2017</a:t>
            </a:r>
            <a:endParaRPr lang="es-ES" sz="2000" b="1" dirty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6" name="Group 1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66773"/>
              </p:ext>
            </p:extLst>
          </p:nvPr>
        </p:nvGraphicFramePr>
        <p:xfrm>
          <a:off x="1691680" y="2636911"/>
          <a:ext cx="5904657" cy="100811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842912"/>
                <a:gridCol w="1353304"/>
                <a:gridCol w="1355137"/>
                <a:gridCol w="1353304"/>
              </a:tblGrid>
              <a:tr h="55138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Ejecutado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2016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Ejecutado</a:t>
                      </a:r>
                      <a:endParaRPr kumimoji="0" lang="es-ES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2017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</a:tr>
              <a:tr h="4567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Acumulado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3,712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4,501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21%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pic>
        <p:nvPicPr>
          <p:cNvPr id="30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79102" r="8006" b="12840"/>
          <a:stretch>
            <a:fillRect/>
          </a:stretch>
        </p:blipFill>
        <p:spPr bwMode="auto">
          <a:xfrm>
            <a:off x="36512" y="5670376"/>
            <a:ext cx="91074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36416" t="18993" r="18107" b="14563"/>
          <a:stretch/>
        </p:blipFill>
        <p:spPr>
          <a:xfrm>
            <a:off x="1475656" y="116632"/>
            <a:ext cx="5544616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7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7006" t="18254" r="18698" b="41141"/>
          <a:stretch/>
        </p:blipFill>
        <p:spPr>
          <a:xfrm>
            <a:off x="1907704" y="620688"/>
            <a:ext cx="540060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7597" t="18993" r="19288" b="56644"/>
          <a:stretch/>
        </p:blipFill>
        <p:spPr>
          <a:xfrm>
            <a:off x="1115616" y="1484784"/>
            <a:ext cx="7008779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82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5235" t="18255" r="18107" b="14562"/>
          <a:stretch/>
        </p:blipFill>
        <p:spPr>
          <a:xfrm>
            <a:off x="1187624" y="116632"/>
            <a:ext cx="5688632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42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6416" t="17516" r="18107" b="14563"/>
          <a:stretch/>
        </p:blipFill>
        <p:spPr>
          <a:xfrm>
            <a:off x="1331640" y="0"/>
            <a:ext cx="5544616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9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7006" t="16778" r="18698" b="13825"/>
          <a:stretch/>
        </p:blipFill>
        <p:spPr>
          <a:xfrm>
            <a:off x="1475656" y="0"/>
            <a:ext cx="5400600" cy="6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5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6416" t="18254" r="18697" b="30805"/>
          <a:stretch/>
        </p:blipFill>
        <p:spPr>
          <a:xfrm>
            <a:off x="1475655" y="260648"/>
            <a:ext cx="6107113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68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pPr lvl="1" eaLnBrk="1" hangingPunct="1"/>
            <a:r>
              <a:rPr lang="es-MX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s-MX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s-MX" sz="20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s-MX" sz="20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s-MX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s-MX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s-MX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INSPECCIONES </a:t>
            </a:r>
            <a:r>
              <a:rPr lang="es-MX" sz="20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ACUMULADAS </a:t>
            </a:r>
            <a:br>
              <a:rPr lang="es-MX" sz="20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s-ES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ABRIL 2017</a:t>
            </a:r>
            <a:r>
              <a:rPr lang="es-ES" sz="20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s-ES" sz="20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endParaRPr lang="es-ES" dirty="0"/>
          </a:p>
        </p:txBody>
      </p:sp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144958"/>
              </p:ext>
            </p:extLst>
          </p:nvPr>
        </p:nvGraphicFramePr>
        <p:xfrm>
          <a:off x="1666020" y="3068960"/>
          <a:ext cx="6261808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7" name="Worksheet" r:id="rId4" imgW="5191003" imgH="628637" progId="Excel.Sheet.8">
                  <p:embed/>
                </p:oleObj>
              </mc:Choice>
              <mc:Fallback>
                <p:oleObj name="Worksheet" r:id="rId4" imgW="5191003" imgH="62863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66020" y="3068960"/>
                        <a:ext cx="6261808" cy="792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948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ChangeArrowheads="1"/>
          </p:cNvSpPr>
          <p:nvPr/>
        </p:nvSpPr>
        <p:spPr bwMode="auto">
          <a:xfrm>
            <a:off x="1043608" y="1268760"/>
            <a:ext cx="69294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0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INSPECCIONES SIN 1B Y 2B </a:t>
            </a:r>
          </a:p>
          <a:p>
            <a:pPr algn="ctr" eaLnBrk="1" hangingPunct="1"/>
            <a:r>
              <a:rPr lang="es-MX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ABRIL 2017</a:t>
            </a:r>
          </a:p>
          <a:p>
            <a:pPr algn="ctr" eaLnBrk="1" hangingPunct="1"/>
            <a:endParaRPr lang="es-ES" sz="2000" b="1" dirty="0">
              <a:solidFill>
                <a:schemeClr val="tx2"/>
              </a:solidFill>
              <a:latin typeface="Cambria" panose="02040503050406030204" pitchFamily="18" charset="0"/>
              <a:ea typeface="MS Pゴシック" pitchFamily="-92" charset="-128"/>
              <a:cs typeface="Arial" panose="020B0604020202020204" pitchFamily="34" charset="0"/>
            </a:endParaRPr>
          </a:p>
        </p:txBody>
      </p:sp>
      <p:graphicFrame>
        <p:nvGraphicFramePr>
          <p:cNvPr id="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5238823"/>
              </p:ext>
            </p:extLst>
          </p:nvPr>
        </p:nvGraphicFramePr>
        <p:xfrm>
          <a:off x="539552" y="2284423"/>
          <a:ext cx="7920880" cy="3304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547664" y="692696"/>
            <a:ext cx="58594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0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INSPECCIONES ACUMULADAS</a:t>
            </a:r>
          </a:p>
          <a:p>
            <a:pPr algn="ctr" eaLnBrk="1" hangingPunct="1"/>
            <a:r>
              <a:rPr lang="es-ES" sz="20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SIN 1B Y </a:t>
            </a:r>
            <a:r>
              <a:rPr lang="es-ES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2B</a:t>
            </a:r>
          </a:p>
          <a:p>
            <a:pPr algn="ctr" eaLnBrk="1" hangingPunct="1"/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ABRIL 2017</a:t>
            </a:r>
            <a:endParaRPr lang="es-ES" sz="2000" b="1" dirty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860805"/>
              </p:ext>
            </p:extLst>
          </p:nvPr>
        </p:nvGraphicFramePr>
        <p:xfrm>
          <a:off x="323528" y="2132856"/>
          <a:ext cx="8596064" cy="3679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3 CuadroTexto"/>
          <p:cNvSpPr txBox="1">
            <a:spLocks noChangeArrowheads="1"/>
          </p:cNvSpPr>
          <p:nvPr/>
        </p:nvSpPr>
        <p:spPr bwMode="auto">
          <a:xfrm>
            <a:off x="3059832" y="836712"/>
            <a:ext cx="32967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GT" sz="2000" b="1" dirty="0">
                <a:solidFill>
                  <a:schemeClr val="tx2"/>
                </a:solidFill>
                <a:latin typeface="Cambria" panose="02040503050406030204" pitchFamily="18" charset="0"/>
              </a:rPr>
              <a:t>INSPECCIONES DE </a:t>
            </a:r>
          </a:p>
          <a:p>
            <a:pPr algn="ctr" eaLnBrk="1" hangingPunct="1"/>
            <a:r>
              <a:rPr lang="es-GT" sz="2000" b="1" dirty="0">
                <a:solidFill>
                  <a:schemeClr val="tx2"/>
                </a:solidFill>
                <a:latin typeface="Cambria" panose="02040503050406030204" pitchFamily="18" charset="0"/>
              </a:rPr>
              <a:t>ENERO A DICIEMBRE </a:t>
            </a:r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2017</a:t>
            </a:r>
            <a:endParaRPr lang="es-GT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79102" r="8006" b="12840"/>
          <a:stretch>
            <a:fillRect/>
          </a:stretch>
        </p:blipFill>
        <p:spPr bwMode="auto">
          <a:xfrm>
            <a:off x="0" y="5857875"/>
            <a:ext cx="9144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1991020"/>
              </p:ext>
            </p:extLst>
          </p:nvPr>
        </p:nvGraphicFramePr>
        <p:xfrm>
          <a:off x="1331640" y="2060848"/>
          <a:ext cx="619268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979712" y="548680"/>
            <a:ext cx="46507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INSPECCIONES AL MES DE ABRIL 2017</a:t>
            </a:r>
            <a:endParaRPr lang="es-ES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547664" y="1052736"/>
            <a:ext cx="54477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VIVIENDAS INDIVIDUALES Y APARTAMENTOS</a:t>
            </a:r>
            <a:endParaRPr lang="es-ES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6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038449"/>
              </p:ext>
            </p:extLst>
          </p:nvPr>
        </p:nvGraphicFramePr>
        <p:xfrm>
          <a:off x="1331640" y="2132856"/>
          <a:ext cx="6048672" cy="2442073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700966"/>
                <a:gridCol w="1485623"/>
                <a:gridCol w="1493713"/>
                <a:gridCol w="1368370"/>
              </a:tblGrid>
              <a:tr h="81961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INSPECCIONES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TOTALES</a:t>
                      </a:r>
                    </a:p>
                  </a:txBody>
                  <a:tcPr marL="91439" marR="91439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VIVIENDAS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APARTAMENTOS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ctr" horzOverflow="overflow">
                    <a:solidFill>
                      <a:schemeClr val="tx2"/>
                    </a:solidFill>
                  </a:tcPr>
                </a:tc>
              </a:tr>
              <a:tr h="42403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Primeras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1,521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977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544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</a:tr>
              <a:tr h="42538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Segundas A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1,296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863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433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</a:tr>
              <a:tr h="41918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Terceras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1,073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820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253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</a:tr>
              <a:tr h="35384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Subtotal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3,890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2,660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1,230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2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79102" r="8006" b="12840"/>
          <a:stretch>
            <a:fillRect/>
          </a:stretch>
        </p:blipFill>
        <p:spPr bwMode="auto">
          <a:xfrm>
            <a:off x="0" y="5857875"/>
            <a:ext cx="9144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676097"/>
              </p:ext>
            </p:extLst>
          </p:nvPr>
        </p:nvGraphicFramePr>
        <p:xfrm>
          <a:off x="1331640" y="4869160"/>
          <a:ext cx="6048672" cy="353841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656184"/>
                <a:gridCol w="1512168"/>
                <a:gridCol w="1512168"/>
                <a:gridCol w="1368152"/>
              </a:tblGrid>
              <a:tr h="35384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Segundas B</a:t>
                      </a:r>
                    </a:p>
                  </a:txBody>
                  <a:tcPr marL="91439" marR="91439" anchor="b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611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576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35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802202"/>
              </p:ext>
            </p:extLst>
          </p:nvPr>
        </p:nvGraphicFramePr>
        <p:xfrm>
          <a:off x="1331640" y="5201419"/>
          <a:ext cx="6048672" cy="30480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656184"/>
                <a:gridCol w="1512168"/>
                <a:gridCol w="1512168"/>
                <a:gridCol w="1368152"/>
              </a:tblGrid>
              <a:tr h="28183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</a:p>
                  </a:txBody>
                  <a:tcPr marL="91439" marR="91439" anchor="b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4,501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3,236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1,265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536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344259" y="548680"/>
            <a:ext cx="41032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GT" sz="2000" b="1" dirty="0">
                <a:solidFill>
                  <a:schemeClr val="tx2"/>
                </a:solidFill>
                <a:latin typeface="Cambria" panose="02040503050406030204" pitchFamily="18" charset="0"/>
              </a:rPr>
              <a:t> COMPARATIVO AÑOS  </a:t>
            </a:r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2016-2017</a:t>
            </a:r>
            <a:endParaRPr lang="es-ES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547664" y="1052736"/>
            <a:ext cx="56879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GT" sz="2000" b="1" dirty="0">
                <a:solidFill>
                  <a:schemeClr val="tx2"/>
                </a:solidFill>
                <a:latin typeface="Cambria" panose="02040503050406030204" pitchFamily="18" charset="0"/>
              </a:rPr>
              <a:t>INSPECCIONES ACUMULADAS AL </a:t>
            </a:r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MES DE ABRIL</a:t>
            </a:r>
            <a:endParaRPr lang="es-ES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6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267398"/>
              </p:ext>
            </p:extLst>
          </p:nvPr>
        </p:nvGraphicFramePr>
        <p:xfrm>
          <a:off x="1403648" y="2132856"/>
          <a:ext cx="6166445" cy="2448273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437721"/>
                <a:gridCol w="1255705"/>
                <a:gridCol w="1262543"/>
                <a:gridCol w="1156599"/>
                <a:gridCol w="1053877"/>
              </a:tblGrid>
              <a:tr h="81961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INSPECCIONES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AÑO 2016</a:t>
                      </a:r>
                    </a:p>
                  </a:txBody>
                  <a:tcPr marL="91439" marR="91439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AÑO 2017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DIFERENCIA 2016 - 2017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DIFERENCIA EN %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ctr" horzOverflow="overflow">
                    <a:solidFill>
                      <a:schemeClr val="tx2"/>
                    </a:solidFill>
                  </a:tcPr>
                </a:tc>
              </a:tr>
              <a:tr h="42403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Primeras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1,108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1,521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413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37%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</a:tr>
              <a:tr h="42538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Segundas A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980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1,296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316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32%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</a:tr>
              <a:tr h="42538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Terceras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990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1,073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83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8%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</a:tr>
              <a:tr h="35384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Subtotal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3,078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3,890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812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26%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2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79102" r="8006" b="12840"/>
          <a:stretch>
            <a:fillRect/>
          </a:stretch>
        </p:blipFill>
        <p:spPr bwMode="auto">
          <a:xfrm>
            <a:off x="0" y="5857875"/>
            <a:ext cx="9144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376243"/>
              </p:ext>
            </p:extLst>
          </p:nvPr>
        </p:nvGraphicFramePr>
        <p:xfrm>
          <a:off x="1403648" y="4869160"/>
          <a:ext cx="6166445" cy="353841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437721"/>
                <a:gridCol w="1255705"/>
                <a:gridCol w="1262543"/>
                <a:gridCol w="1010034"/>
                <a:gridCol w="1200442"/>
              </a:tblGrid>
              <a:tr h="35384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Segundas B</a:t>
                      </a:r>
                    </a:p>
                  </a:txBody>
                  <a:tcPr marL="91439" marR="91439" anchor="b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634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611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-23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-4%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747099"/>
              </p:ext>
            </p:extLst>
          </p:nvPr>
        </p:nvGraphicFramePr>
        <p:xfrm>
          <a:off x="1403648" y="5229200"/>
          <a:ext cx="6166445" cy="30480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437721"/>
                <a:gridCol w="1255705"/>
                <a:gridCol w="1262543"/>
                <a:gridCol w="1010034"/>
                <a:gridCol w="1200442"/>
              </a:tblGrid>
              <a:tr h="28183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</a:p>
                  </a:txBody>
                  <a:tcPr marL="91439" marR="91439" anchor="b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3,712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4,501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789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21%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6 CuadroTexto"/>
          <p:cNvSpPr txBox="1">
            <a:spLocks noChangeArrowheads="1"/>
          </p:cNvSpPr>
          <p:nvPr/>
        </p:nvSpPr>
        <p:spPr bwMode="auto">
          <a:xfrm>
            <a:off x="2483768" y="620688"/>
            <a:ext cx="4143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GT" sz="2000" b="1" dirty="0">
                <a:solidFill>
                  <a:schemeClr val="tx2"/>
                </a:solidFill>
                <a:latin typeface="Cambria" panose="02040503050406030204" pitchFamily="18" charset="0"/>
              </a:rPr>
              <a:t>PRIMERAS INSPECCIONES </a:t>
            </a:r>
          </a:p>
          <a:p>
            <a:pPr algn="ctr" eaLnBrk="1" hangingPunct="1"/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ABRIL</a:t>
            </a:r>
            <a:endParaRPr lang="es-GT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 eaLnBrk="1" hangingPunct="1"/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2016 </a:t>
            </a:r>
            <a:r>
              <a:rPr lang="es-GT" sz="2000" b="1" dirty="0">
                <a:solidFill>
                  <a:schemeClr val="tx2"/>
                </a:solidFill>
                <a:latin typeface="Cambria" panose="02040503050406030204" pitchFamily="18" charset="0"/>
              </a:rPr>
              <a:t>-  </a:t>
            </a:r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2017</a:t>
            </a:r>
            <a:endParaRPr lang="es-GT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5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3353809"/>
              </p:ext>
            </p:extLst>
          </p:nvPr>
        </p:nvGraphicFramePr>
        <p:xfrm>
          <a:off x="755686" y="1875095"/>
          <a:ext cx="7632737" cy="3858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15626</TotalTime>
  <Words>350</Words>
  <Application>Microsoft Office PowerPoint</Application>
  <PresentationFormat>Presentación en pantalla (4:3)</PresentationFormat>
  <Paragraphs>167</Paragraphs>
  <Slides>26</Slides>
  <Notes>4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2" baseType="lpstr">
      <vt:lpstr>Arial</vt:lpstr>
      <vt:lpstr>Calibri</vt:lpstr>
      <vt:lpstr>Cambria</vt:lpstr>
      <vt:lpstr>MS Pゴシック</vt:lpstr>
      <vt:lpstr>Tema de Office</vt:lpstr>
      <vt:lpstr>Worksheet</vt:lpstr>
      <vt:lpstr>Presentación de PowerPoint</vt:lpstr>
      <vt:lpstr>Presentación de PowerPoint</vt:lpstr>
      <vt:lpstr>   INSPECCIONES ACUMULADAS  ABRIL 2017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FHA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mmorales</dc:creator>
  <cp:lastModifiedBy>Karen Lorena Chun Pineda</cp:lastModifiedBy>
  <cp:revision>1426</cp:revision>
  <cp:lastPrinted>2017-05-08T20:10:40Z</cp:lastPrinted>
  <dcterms:created xsi:type="dcterms:W3CDTF">2012-02-02T15:42:59Z</dcterms:created>
  <dcterms:modified xsi:type="dcterms:W3CDTF">2017-05-08T20:32:41Z</dcterms:modified>
</cp:coreProperties>
</file>