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0" r:id="rId2"/>
    <p:sldId id="261" r:id="rId3"/>
    <p:sldId id="312" r:id="rId4"/>
    <p:sldId id="262" r:id="rId5"/>
    <p:sldId id="263" r:id="rId6"/>
    <p:sldId id="264" r:id="rId7"/>
    <p:sldId id="328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90" r:id="rId16"/>
    <p:sldId id="323" r:id="rId17"/>
    <p:sldId id="318" r:id="rId18"/>
    <p:sldId id="319" r:id="rId19"/>
    <p:sldId id="308" r:id="rId20"/>
    <p:sldId id="309" r:id="rId21"/>
    <p:sldId id="301" r:id="rId22"/>
    <p:sldId id="303" r:id="rId23"/>
    <p:sldId id="320" r:id="rId24"/>
    <p:sldId id="321" r:id="rId25"/>
    <p:sldId id="322" r:id="rId26"/>
    <p:sldId id="324" r:id="rId27"/>
  </p:sldIdLst>
  <p:sldSz cx="9144000" cy="6858000" type="screen4x3"/>
  <p:notesSz cx="6797675" cy="9928225"/>
  <p:defaultTextStyle>
    <a:defPPr>
      <a:defRPr lang="es-G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81D0"/>
    <a:srgbClr val="4383D1"/>
    <a:srgbClr val="006699"/>
    <a:srgbClr val="996600"/>
    <a:srgbClr val="43C0E7"/>
    <a:srgbClr val="6D8838"/>
    <a:srgbClr val="356177"/>
    <a:srgbClr val="0B167B"/>
    <a:srgbClr val="3E718A"/>
    <a:srgbClr val="D8D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86716" autoAdjust="0"/>
  </p:normalViewPr>
  <p:slideViewPr>
    <p:cSldViewPr>
      <p:cViewPr varScale="1">
        <p:scale>
          <a:sx n="89" d="100"/>
          <a:sy n="89" d="100"/>
        </p:scale>
        <p:origin x="102" y="20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22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MAYO%202017\GRAFICAS%20INFORMES%20%20MAYO%202017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MAYO%202017\GRAFICAS%20INFORMES%20%20MAYO%202017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MAYO%202017\GRAFICAS%20INFORMES%20%20MAYO%202017.xls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MAYO%202017\GRAFICAS%20INFORMES%20%20MAYO%202017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MAYO%202017\GRAFICAS%20INFORMES%20%20MAYO%202017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MAYO%202017\GRAFICAS%20INFORMES%20%20MAYO%202017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MAYO%202017\GRAFICAS%20INFORMES%20%20MAYO%202017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MAYO%202017\GRAFICAS%20INFORMES%20%20MAYO%202017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MAYO%202017\GRAFICAS%20INFORMES%20%20MAYO%202017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ar\Desktop\INSPECCIONES\INSPECCIONES\I%20N%20F%20O%20R%20M%20E%20S%20%20%20D%20E%20%20%20M%20E%20S\INFORMES%202017\MAYO%202017\GRAFICAS%20INFORMES%20%20MAYO%202017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'1. 1AS 2AS Y 3AS sin 1b y 2 (2)'!$B$5</c:f>
              <c:strCache>
                <c:ptCount val="1"/>
                <c:pt idx="0">
                  <c:v>PRIMERAS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-5.5493640610445368E-3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309364850470697E-3"/>
                  <c:y val="1.85181539807524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915837443638335E-3"/>
                  <c:y val="-3.592666303340826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638612481212778E-3"/>
                  <c:y val="7.47077485217691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7796065302806397E-3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'1. 1AS 2AS Y 3AS sin 1b y 2 (2)'!$C$4:$N$4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'1. 1AS 2AS Y 3AS sin 1b y 2 (2)'!$C$5:$N$5</c:f>
              <c:numCache>
                <c:formatCode>General</c:formatCode>
                <c:ptCount val="12"/>
                <c:pt idx="0">
                  <c:v>250</c:v>
                </c:pt>
                <c:pt idx="1">
                  <c:v>377</c:v>
                </c:pt>
                <c:pt idx="2">
                  <c:v>436</c:v>
                </c:pt>
                <c:pt idx="3">
                  <c:v>282</c:v>
                </c:pt>
                <c:pt idx="4">
                  <c:v>380</c:v>
                </c:pt>
              </c:numCache>
            </c:numRef>
          </c:val>
        </c:ser>
        <c:ser>
          <c:idx val="1"/>
          <c:order val="1"/>
          <c:tx>
            <c:strRef>
              <c:f>'1. 1AS 2AS Y 3AS sin 1b y 2 (2)'!$B$6</c:f>
              <c:strCache>
                <c:ptCount val="1"/>
                <c:pt idx="0">
                  <c:v>SEGUNDAS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6638612481212778E-3"/>
                  <c:y val="-3.91931760668567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535145990068185E-3"/>
                  <c:y val="-2.4987964300263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38612481212475E-3"/>
                  <c:y val="9.25915639003071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0114976742626693E-3"/>
                  <c:y val="-2.81456381389722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3193062406063892E-3"/>
                  <c:y val="-3.9193176066856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'1. 1AS 2AS Y 3AS sin 1b y 2 (2)'!$C$4:$N$4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'1. 1AS 2AS Y 3AS sin 1b y 2 (2)'!$C$6:$N$6</c:f>
              <c:numCache>
                <c:formatCode>General</c:formatCode>
                <c:ptCount val="12"/>
                <c:pt idx="0">
                  <c:v>253</c:v>
                </c:pt>
                <c:pt idx="1">
                  <c:v>339</c:v>
                </c:pt>
                <c:pt idx="2">
                  <c:v>414</c:v>
                </c:pt>
                <c:pt idx="3">
                  <c:v>290</c:v>
                </c:pt>
                <c:pt idx="4">
                  <c:v>387</c:v>
                </c:pt>
              </c:numCache>
            </c:numRef>
          </c:val>
        </c:ser>
        <c:ser>
          <c:idx val="2"/>
          <c:order val="2"/>
          <c:tx>
            <c:strRef>
              <c:f>'1. 1AS 2AS Y 3AS sin 1b y 2 (2)'!$B$7</c:f>
              <c:strCache>
                <c:ptCount val="1"/>
                <c:pt idx="0">
                  <c:v>TERCERAS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3.3277224962425557E-3"/>
                  <c:y val="-1.17579528200570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638612481212778E-3"/>
                  <c:y val="6.050253675517535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9831674887276376E-3"/>
                  <c:y val="-3.13545408534854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7811181357207686E-2"/>
                      <c:h val="6.439438827784567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8.3193062406063892E-3"/>
                  <c:y val="-3.91931760668571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319306240606389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'1. 1AS 2AS Y 3AS sin 1b y 2 (2)'!$C$4:$N$4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'1. 1AS 2AS Y 3AS sin 1b y 2 (2)'!$C$7:$N$7</c:f>
              <c:numCache>
                <c:formatCode>General</c:formatCode>
                <c:ptCount val="12"/>
                <c:pt idx="0">
                  <c:v>228</c:v>
                </c:pt>
                <c:pt idx="1">
                  <c:v>226</c:v>
                </c:pt>
                <c:pt idx="2">
                  <c:v>292</c:v>
                </c:pt>
                <c:pt idx="3">
                  <c:v>322</c:v>
                </c:pt>
                <c:pt idx="4">
                  <c:v>311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5503560"/>
        <c:axId val="145501992"/>
      </c:barChart>
      <c:catAx>
        <c:axId val="145503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5501992"/>
        <c:crosses val="autoZero"/>
        <c:auto val="1"/>
        <c:lblAlgn val="ctr"/>
        <c:lblOffset val="100"/>
        <c:noMultiLvlLbl val="0"/>
      </c:catAx>
      <c:valAx>
        <c:axId val="145501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5503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MES'!$B$4:$B$24</c:f>
              <c:strCache>
                <c:ptCount val="4"/>
                <c:pt idx="0">
                  <c:v>CHIMALTENANGO, BOSQUES DEL PORVENIR</c:v>
                </c:pt>
                <c:pt idx="1">
                  <c:v>SACATEPEQUEZ, CONDOMINIO FUENTES DEL VALLE SAN MIGUEL, LOS ENCINOS, LUZ DE LA ESPERANZA</c:v>
                </c:pt>
                <c:pt idx="2">
                  <c:v>SANTA ROSA, CONDOMINIO VISTAS DE SANTA MARTA, LOTIFICACION VILLAS DE BARBERENA</c:v>
                </c:pt>
                <c:pt idx="3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MES'!$C$4:$C$24</c:f>
            </c:numRef>
          </c:val>
        </c:ser>
        <c:ser>
          <c:idx val="1"/>
          <c:order val="1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MES'!$B$4:$B$24</c:f>
              <c:strCache>
                <c:ptCount val="4"/>
                <c:pt idx="0">
                  <c:v>CHIMALTENANGO, BOSQUES DEL PORVENIR</c:v>
                </c:pt>
                <c:pt idx="1">
                  <c:v>SACATEPEQUEZ, CONDOMINIO FUENTES DEL VALLE SAN MIGUEL, LOS ENCINOS, LUZ DE LA ESPERANZA</c:v>
                </c:pt>
                <c:pt idx="2">
                  <c:v>SANTA ROSA, CONDOMINIO VISTAS DE SANTA MARTA, LOTIFICACION VILLAS DE BARBERENA</c:v>
                </c:pt>
                <c:pt idx="3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MES'!$D$4:$D$24</c:f>
            </c:numRef>
          </c:val>
        </c:ser>
        <c:ser>
          <c:idx val="2"/>
          <c:order val="2"/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MES'!$B$4:$B$24</c:f>
              <c:strCache>
                <c:ptCount val="4"/>
                <c:pt idx="0">
                  <c:v>CHIMALTENANGO, BOSQUES DEL PORVENIR</c:v>
                </c:pt>
                <c:pt idx="1">
                  <c:v>SACATEPEQUEZ, CONDOMINIO FUENTES DEL VALLE SAN MIGUEL, LOS ENCINOS, LUZ DE LA ESPERANZA</c:v>
                </c:pt>
                <c:pt idx="2">
                  <c:v>SANTA ROSA, CONDOMINIO VISTAS DE SANTA MARTA, LOTIFICACION VILLAS DE BARBERENA</c:v>
                </c:pt>
                <c:pt idx="3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MES'!$E$4:$E$24</c:f>
            </c:numRef>
          </c:val>
        </c:ser>
        <c:ser>
          <c:idx val="3"/>
          <c:order val="3"/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MES'!$B$4:$B$24</c:f>
              <c:strCache>
                <c:ptCount val="4"/>
                <c:pt idx="0">
                  <c:v>CHIMALTENANGO, BOSQUES DEL PORVENIR</c:v>
                </c:pt>
                <c:pt idx="1">
                  <c:v>SACATEPEQUEZ, CONDOMINIO FUENTES DEL VALLE SAN MIGUEL, LOS ENCINOS, LUZ DE LA ESPERANZA</c:v>
                </c:pt>
                <c:pt idx="2">
                  <c:v>SANTA ROSA, CONDOMINIO VISTAS DE SANTA MARTA, LOTIFICACION VILLAS DE BARBERENA</c:v>
                </c:pt>
                <c:pt idx="3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MES'!$F$4:$F$24</c:f>
            </c:numRef>
          </c:val>
        </c:ser>
        <c:ser>
          <c:idx val="4"/>
          <c:order val="4"/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MES'!$B$4:$B$24</c:f>
              <c:strCache>
                <c:ptCount val="4"/>
                <c:pt idx="0">
                  <c:v>CHIMALTENANGO, BOSQUES DEL PORVENIR</c:v>
                </c:pt>
                <c:pt idx="1">
                  <c:v>SACATEPEQUEZ, CONDOMINIO FUENTES DEL VALLE SAN MIGUEL, LOS ENCINOS, LUZ DE LA ESPERANZA</c:v>
                </c:pt>
                <c:pt idx="2">
                  <c:v>SANTA ROSA, CONDOMINIO VISTAS DE SANTA MARTA, LOTIFICACION VILLAS DE BARBERENA</c:v>
                </c:pt>
                <c:pt idx="3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MES'!$G$4:$G$24</c:f>
            </c:numRef>
          </c:val>
        </c:ser>
        <c:ser>
          <c:idx val="5"/>
          <c:order val="5"/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MES'!$B$4:$B$24</c:f>
              <c:strCache>
                <c:ptCount val="4"/>
                <c:pt idx="0">
                  <c:v>CHIMALTENANGO, BOSQUES DEL PORVENIR</c:v>
                </c:pt>
                <c:pt idx="1">
                  <c:v>SACATEPEQUEZ, CONDOMINIO FUENTES DEL VALLE SAN MIGUEL, LOS ENCINOS, LUZ DE LA ESPERANZA</c:v>
                </c:pt>
                <c:pt idx="2">
                  <c:v>SANTA ROSA, CONDOMINIO VISTAS DE SANTA MARTA, LOTIFICACION VILLAS DE BARBERENA</c:v>
                </c:pt>
                <c:pt idx="3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MES'!$H$4:$H$24</c:f>
            </c:numRef>
          </c:val>
        </c:ser>
        <c:ser>
          <c:idx val="6"/>
          <c:order val="6"/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MES'!$B$4:$B$24</c:f>
              <c:strCache>
                <c:ptCount val="4"/>
                <c:pt idx="0">
                  <c:v>CHIMALTENANGO, BOSQUES DEL PORVENIR</c:v>
                </c:pt>
                <c:pt idx="1">
                  <c:v>SACATEPEQUEZ, CONDOMINIO FUENTES DEL VALLE SAN MIGUEL, LOS ENCINOS, LUZ DE LA ESPERANZA</c:v>
                </c:pt>
                <c:pt idx="2">
                  <c:v>SANTA ROSA, CONDOMINIO VISTAS DE SANTA MARTA, LOTIFICACION VILLAS DE BARBERENA</c:v>
                </c:pt>
                <c:pt idx="3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MES'!$I$4:$I$24</c:f>
            </c:numRef>
          </c:val>
        </c:ser>
        <c:ser>
          <c:idx val="7"/>
          <c:order val="7"/>
          <c:spPr>
            <a:solidFill>
              <a:srgbClr val="4383D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MES'!$B$4:$B$24</c:f>
              <c:strCache>
                <c:ptCount val="4"/>
                <c:pt idx="0">
                  <c:v>CHIMALTENANGO, BOSQUES DEL PORVENIR</c:v>
                </c:pt>
                <c:pt idx="1">
                  <c:v>SACATEPEQUEZ, CONDOMINIO FUENTES DEL VALLE SAN MIGUEL, LOS ENCINOS, LUZ DE LA ESPERANZA</c:v>
                </c:pt>
                <c:pt idx="2">
                  <c:v>SANTA ROSA, CONDOMINIO VISTAS DE SANTA MARTA, LOTIFICACION VILLAS DE BARBERENA</c:v>
                </c:pt>
                <c:pt idx="3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MES'!$J$4:$J$24</c:f>
              <c:numCache>
                <c:formatCode>General</c:formatCode>
                <c:ptCount val="4"/>
                <c:pt idx="0">
                  <c:v>3</c:v>
                </c:pt>
                <c:pt idx="1">
                  <c:v>29</c:v>
                </c:pt>
                <c:pt idx="2">
                  <c:v>11</c:v>
                </c:pt>
                <c:pt idx="3">
                  <c:v>17</c:v>
                </c:pt>
              </c:numCache>
            </c:numRef>
          </c:val>
        </c:ser>
        <c:ser>
          <c:idx val="8"/>
          <c:order val="8"/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MES'!$B$4:$B$24</c:f>
              <c:strCache>
                <c:ptCount val="4"/>
                <c:pt idx="0">
                  <c:v>CHIMALTENANGO, BOSQUES DEL PORVENIR</c:v>
                </c:pt>
                <c:pt idx="1">
                  <c:v>SACATEPEQUEZ, CONDOMINIO FUENTES DEL VALLE SAN MIGUEL, LOS ENCINOS, LUZ DE LA ESPERANZA</c:v>
                </c:pt>
                <c:pt idx="2">
                  <c:v>SANTA ROSA, CONDOMINIO VISTAS DE SANTA MARTA, LOTIFICACION VILLAS DE BARBERENA</c:v>
                </c:pt>
                <c:pt idx="3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MES'!$K$4:$K$24</c:f>
            </c:numRef>
          </c:val>
        </c:ser>
        <c:ser>
          <c:idx val="9"/>
          <c:order val="9"/>
          <c:spPr>
            <a:gradFill rotWithShape="1">
              <a:gsLst>
                <a:gs pos="0">
                  <a:schemeClr val="accent4">
                    <a:lumMod val="60000"/>
                    <a:shade val="51000"/>
                    <a:satMod val="130000"/>
                  </a:schemeClr>
                </a:gs>
                <a:gs pos="80000">
                  <a:schemeClr val="accent4">
                    <a:lumMod val="60000"/>
                    <a:shade val="93000"/>
                    <a:satMod val="130000"/>
                  </a:schemeClr>
                </a:gs>
                <a:gs pos="100000">
                  <a:schemeClr val="accent4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MES'!$B$4:$B$24</c:f>
              <c:strCache>
                <c:ptCount val="4"/>
                <c:pt idx="0">
                  <c:v>CHIMALTENANGO, BOSQUES DEL PORVENIR</c:v>
                </c:pt>
                <c:pt idx="1">
                  <c:v>SACATEPEQUEZ, CONDOMINIO FUENTES DEL VALLE SAN MIGUEL, LOS ENCINOS, LUZ DE LA ESPERANZA</c:v>
                </c:pt>
                <c:pt idx="2">
                  <c:v>SANTA ROSA, CONDOMINIO VISTAS DE SANTA MARTA, LOTIFICACION VILLAS DE BARBERENA</c:v>
                </c:pt>
                <c:pt idx="3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MES'!$L$4:$L$24</c:f>
            </c:numRef>
          </c:val>
        </c:ser>
        <c:ser>
          <c:idx val="10"/>
          <c:order val="10"/>
          <c:spPr>
            <a:gradFill rotWithShape="1">
              <a:gsLst>
                <a:gs pos="0">
                  <a:schemeClr val="accent5">
                    <a:lumMod val="6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MES'!$B$4:$B$24</c:f>
              <c:strCache>
                <c:ptCount val="4"/>
                <c:pt idx="0">
                  <c:v>CHIMALTENANGO, BOSQUES DEL PORVENIR</c:v>
                </c:pt>
                <c:pt idx="1">
                  <c:v>SACATEPEQUEZ, CONDOMINIO FUENTES DEL VALLE SAN MIGUEL, LOS ENCINOS, LUZ DE LA ESPERANZA</c:v>
                </c:pt>
                <c:pt idx="2">
                  <c:v>SANTA ROSA, CONDOMINIO VISTAS DE SANTA MARTA, LOTIFICACION VILLAS DE BARBERENA</c:v>
                </c:pt>
                <c:pt idx="3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MES'!$M$4:$M$24</c:f>
            </c:numRef>
          </c:val>
        </c:ser>
        <c:ser>
          <c:idx val="11"/>
          <c:order val="11"/>
          <c:spPr>
            <a:gradFill rotWithShape="1">
              <a:gsLst>
                <a:gs pos="0">
                  <a:schemeClr val="accent6">
                    <a:lumMod val="60000"/>
                    <a:shade val="51000"/>
                    <a:satMod val="130000"/>
                  </a:schemeClr>
                </a:gs>
                <a:gs pos="80000">
                  <a:schemeClr val="accent6">
                    <a:lumMod val="60000"/>
                    <a:shade val="93000"/>
                    <a:satMod val="130000"/>
                  </a:schemeClr>
                </a:gs>
                <a:gs pos="100000">
                  <a:schemeClr val="accent6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MES'!$B$4:$B$24</c:f>
              <c:strCache>
                <c:ptCount val="4"/>
                <c:pt idx="0">
                  <c:v>CHIMALTENANGO, BOSQUES DEL PORVENIR</c:v>
                </c:pt>
                <c:pt idx="1">
                  <c:v>SACATEPEQUEZ, CONDOMINIO FUENTES DEL VALLE SAN MIGUEL, LOS ENCINOS, LUZ DE LA ESPERANZA</c:v>
                </c:pt>
                <c:pt idx="2">
                  <c:v>SANTA ROSA, CONDOMINIO VISTAS DE SANTA MARTA, LOTIFICACION VILLAS DE BARBERENA</c:v>
                </c:pt>
                <c:pt idx="3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MES'!$N$4:$N$24</c:f>
            </c:numRef>
          </c:val>
        </c:ser>
        <c:ser>
          <c:idx val="12"/>
          <c:order val="12"/>
          <c:spPr>
            <a:gradFill rotWithShape="1">
              <a:gsLst>
                <a:gs pos="0">
                  <a:schemeClr val="accent1">
                    <a:lumMod val="80000"/>
                    <a:lumOff val="20000"/>
                    <a:shade val="51000"/>
                    <a:satMod val="130000"/>
                  </a:schemeClr>
                </a:gs>
                <a:gs pos="80000">
                  <a:schemeClr val="accent1">
                    <a:lumMod val="80000"/>
                    <a:lumOff val="20000"/>
                    <a:shade val="93000"/>
                    <a:satMod val="130000"/>
                  </a:schemeClr>
                </a:gs>
                <a:gs pos="100000">
                  <a:schemeClr val="accent1">
                    <a:lumMod val="80000"/>
                    <a:lumOff val="2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DEL MES'!$B$4:$B$24</c:f>
              <c:strCache>
                <c:ptCount val="4"/>
                <c:pt idx="0">
                  <c:v>CHIMALTENANGO, BOSQUES DEL PORVENIR</c:v>
                </c:pt>
                <c:pt idx="1">
                  <c:v>SACATEPEQUEZ, CONDOMINIO FUENTES DEL VALLE SAN MIGUEL, LOS ENCINOS, LUZ DE LA ESPERANZA</c:v>
                </c:pt>
                <c:pt idx="2">
                  <c:v>SANTA ROSA, CONDOMINIO VISTAS DE SANTA MARTA, LOTIFICACION VILLAS DE BARBERENA</c:v>
                </c:pt>
                <c:pt idx="3">
                  <c:v>SUCHITEPEQUEZ, CONDOMINIO LA PAZ, CONDOMINIO CONDADO SAN ANDRES, CONDOMINIO LA GIRALDA</c:v>
                </c:pt>
              </c:strCache>
            </c:strRef>
          </c:cat>
          <c:val>
            <c:numRef>
              <c:f>'DEP ACUMULADAS DEL MES'!$O$4:$O$24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46237216"/>
        <c:axId val="146234864"/>
      </c:barChart>
      <c:catAx>
        <c:axId val="146237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6234864"/>
        <c:crosses val="autoZero"/>
        <c:auto val="1"/>
        <c:lblAlgn val="ctr"/>
        <c:lblOffset val="100"/>
        <c:noMultiLvlLbl val="0"/>
      </c:catAx>
      <c:valAx>
        <c:axId val="146234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623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'DEP ACUMULADAS TOTAL'!$C$3</c:f>
              <c:strCache>
                <c:ptCount val="1"/>
                <c:pt idx="0">
                  <c:v>ENERO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TOTAL'!$B$4:$B$26</c:f>
              <c:strCache>
                <c:ptCount val="13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LOS ENCINOS</c:v>
                </c:pt>
                <c:pt idx="6">
                  <c:v>SACATEPEQUEZ, LUZ DE LA ESPERANZA</c:v>
                </c:pt>
                <c:pt idx="7">
                  <c:v>SACATEPEQUEZ, CONDOMINIO SAN MIGUEL BUENA VISTA</c:v>
                </c:pt>
                <c:pt idx="8">
                  <c:v>SANTA ROSA, CONDOMINIO VISTAS DE SANTA MARTA</c:v>
                </c:pt>
                <c:pt idx="9">
                  <c:v>SANTA ROSA, LOTIFICACION  VILLAS DE BARBERENA</c:v>
                </c:pt>
                <c:pt idx="10">
                  <c:v>SUCHITEPEQUEZ, COMUNIDAD LA PAZ</c:v>
                </c:pt>
                <c:pt idx="11">
                  <c:v>SUCHITEPEQUEZ, CONDOMINIO CONDADO SAN ANDRES</c:v>
                </c:pt>
                <c:pt idx="12">
                  <c:v>SUCHITEPEQUEZ, CONDOMINIO LA GIRALDA</c:v>
                </c:pt>
              </c:strCache>
            </c:strRef>
          </c:cat>
          <c:val>
            <c:numRef>
              <c:f>'DEP ACUMULADAS TOTAL'!$C$4:$C$26</c:f>
            </c:numRef>
          </c:val>
        </c:ser>
        <c:ser>
          <c:idx val="1"/>
          <c:order val="1"/>
          <c:tx>
            <c:strRef>
              <c:f>'DEP ACUMULADAS TOTAL'!$D$3</c:f>
              <c:strCache>
                <c:ptCount val="1"/>
                <c:pt idx="0">
                  <c:v>FEBRERO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TOTAL'!$B$4:$B$26</c:f>
              <c:strCache>
                <c:ptCount val="13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LOS ENCINOS</c:v>
                </c:pt>
                <c:pt idx="6">
                  <c:v>SACATEPEQUEZ, LUZ DE LA ESPERANZA</c:v>
                </c:pt>
                <c:pt idx="7">
                  <c:v>SACATEPEQUEZ, CONDOMINIO SAN MIGUEL BUENA VISTA</c:v>
                </c:pt>
                <c:pt idx="8">
                  <c:v>SANTA ROSA, CONDOMINIO VISTAS DE SANTA MARTA</c:v>
                </c:pt>
                <c:pt idx="9">
                  <c:v>SANTA ROSA, LOTIFICACION  VILLAS DE BARBERENA</c:v>
                </c:pt>
                <c:pt idx="10">
                  <c:v>SUCHITEPEQUEZ, COMUNIDAD LA PAZ</c:v>
                </c:pt>
                <c:pt idx="11">
                  <c:v>SUCHITEPEQUEZ, CONDOMINIO CONDADO SAN ANDRES</c:v>
                </c:pt>
                <c:pt idx="12">
                  <c:v>SUCHITEPEQUEZ, CONDOMINIO LA GIRALDA</c:v>
                </c:pt>
              </c:strCache>
            </c:strRef>
          </c:cat>
          <c:val>
            <c:numRef>
              <c:f>'DEP ACUMULADAS TOTAL'!$D$4:$D$26</c:f>
            </c:numRef>
          </c:val>
        </c:ser>
        <c:ser>
          <c:idx val="2"/>
          <c:order val="2"/>
          <c:tx>
            <c:strRef>
              <c:f>'DEP ACUMULADAS TOTAL'!$E$3</c:f>
              <c:strCache>
                <c:ptCount val="1"/>
                <c:pt idx="0">
                  <c:v>MARZO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TOTAL'!$B$4:$B$26</c:f>
              <c:strCache>
                <c:ptCount val="13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LOS ENCINOS</c:v>
                </c:pt>
                <c:pt idx="6">
                  <c:v>SACATEPEQUEZ, LUZ DE LA ESPERANZA</c:v>
                </c:pt>
                <c:pt idx="7">
                  <c:v>SACATEPEQUEZ, CONDOMINIO SAN MIGUEL BUENA VISTA</c:v>
                </c:pt>
                <c:pt idx="8">
                  <c:v>SANTA ROSA, CONDOMINIO VISTAS DE SANTA MARTA</c:v>
                </c:pt>
                <c:pt idx="9">
                  <c:v>SANTA ROSA, LOTIFICACION  VILLAS DE BARBERENA</c:v>
                </c:pt>
                <c:pt idx="10">
                  <c:v>SUCHITEPEQUEZ, COMUNIDAD LA PAZ</c:v>
                </c:pt>
                <c:pt idx="11">
                  <c:v>SUCHITEPEQUEZ, CONDOMINIO CONDADO SAN ANDRES</c:v>
                </c:pt>
                <c:pt idx="12">
                  <c:v>SUCHITEPEQUEZ, CONDOMINIO LA GIRALDA</c:v>
                </c:pt>
              </c:strCache>
            </c:strRef>
          </c:cat>
          <c:val>
            <c:numRef>
              <c:f>'DEP ACUMULADAS TOTAL'!$E$4:$E$26</c:f>
            </c:numRef>
          </c:val>
        </c:ser>
        <c:ser>
          <c:idx val="3"/>
          <c:order val="3"/>
          <c:tx>
            <c:strRef>
              <c:f>'DEP ACUMULADAS TOTAL'!$F$3</c:f>
              <c:strCache>
                <c:ptCount val="1"/>
                <c:pt idx="0">
                  <c:v>ABRIL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TOTAL'!$B$4:$B$26</c:f>
              <c:strCache>
                <c:ptCount val="13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LOS ENCINOS</c:v>
                </c:pt>
                <c:pt idx="6">
                  <c:v>SACATEPEQUEZ, LUZ DE LA ESPERANZA</c:v>
                </c:pt>
                <c:pt idx="7">
                  <c:v>SACATEPEQUEZ, CONDOMINIO SAN MIGUEL BUENA VISTA</c:v>
                </c:pt>
                <c:pt idx="8">
                  <c:v>SANTA ROSA, CONDOMINIO VISTAS DE SANTA MARTA</c:v>
                </c:pt>
                <c:pt idx="9">
                  <c:v>SANTA ROSA, LOTIFICACION  VILLAS DE BARBERENA</c:v>
                </c:pt>
                <c:pt idx="10">
                  <c:v>SUCHITEPEQUEZ, COMUNIDAD LA PAZ</c:v>
                </c:pt>
                <c:pt idx="11">
                  <c:v>SUCHITEPEQUEZ, CONDOMINIO CONDADO SAN ANDRES</c:v>
                </c:pt>
                <c:pt idx="12">
                  <c:v>SUCHITEPEQUEZ, CONDOMINIO LA GIRALDA</c:v>
                </c:pt>
              </c:strCache>
            </c:strRef>
          </c:cat>
          <c:val>
            <c:numRef>
              <c:f>'DEP ACUMULADAS TOTAL'!$F$4:$F$26</c:f>
            </c:numRef>
          </c:val>
        </c:ser>
        <c:ser>
          <c:idx val="4"/>
          <c:order val="4"/>
          <c:tx>
            <c:strRef>
              <c:f>'DEP ACUMULADAS TOTAL'!$G$3</c:f>
              <c:strCache>
                <c:ptCount val="1"/>
                <c:pt idx="0">
                  <c:v>MAYO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TOTAL'!$B$4:$B$26</c:f>
              <c:strCache>
                <c:ptCount val="13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LOS ENCINOS</c:v>
                </c:pt>
                <c:pt idx="6">
                  <c:v>SACATEPEQUEZ, LUZ DE LA ESPERANZA</c:v>
                </c:pt>
                <c:pt idx="7">
                  <c:v>SACATEPEQUEZ, CONDOMINIO SAN MIGUEL BUENA VISTA</c:v>
                </c:pt>
                <c:pt idx="8">
                  <c:v>SANTA ROSA, CONDOMINIO VISTAS DE SANTA MARTA</c:v>
                </c:pt>
                <c:pt idx="9">
                  <c:v>SANTA ROSA, LOTIFICACION  VILLAS DE BARBERENA</c:v>
                </c:pt>
                <c:pt idx="10">
                  <c:v>SUCHITEPEQUEZ, COMUNIDAD LA PAZ</c:v>
                </c:pt>
                <c:pt idx="11">
                  <c:v>SUCHITEPEQUEZ, CONDOMINIO CONDADO SAN ANDRES</c:v>
                </c:pt>
                <c:pt idx="12">
                  <c:v>SUCHITEPEQUEZ, CONDOMINIO LA GIRALDA</c:v>
                </c:pt>
              </c:strCache>
            </c:strRef>
          </c:cat>
          <c:val>
            <c:numRef>
              <c:f>'DEP ACUMULADAS TOTAL'!$G$4:$G$26</c:f>
            </c:numRef>
          </c:val>
        </c:ser>
        <c:ser>
          <c:idx val="5"/>
          <c:order val="5"/>
          <c:tx>
            <c:strRef>
              <c:f>'DEP ACUMULADAS TOTAL'!$H$3</c:f>
              <c:strCache>
                <c:ptCount val="1"/>
                <c:pt idx="0">
                  <c:v>JUNIO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TOTAL'!$B$4:$B$26</c:f>
              <c:strCache>
                <c:ptCount val="13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LOS ENCINOS</c:v>
                </c:pt>
                <c:pt idx="6">
                  <c:v>SACATEPEQUEZ, LUZ DE LA ESPERANZA</c:v>
                </c:pt>
                <c:pt idx="7">
                  <c:v>SACATEPEQUEZ, CONDOMINIO SAN MIGUEL BUENA VISTA</c:v>
                </c:pt>
                <c:pt idx="8">
                  <c:v>SANTA ROSA, CONDOMINIO VISTAS DE SANTA MARTA</c:v>
                </c:pt>
                <c:pt idx="9">
                  <c:v>SANTA ROSA, LOTIFICACION  VILLAS DE BARBERENA</c:v>
                </c:pt>
                <c:pt idx="10">
                  <c:v>SUCHITEPEQUEZ, COMUNIDAD LA PAZ</c:v>
                </c:pt>
                <c:pt idx="11">
                  <c:v>SUCHITEPEQUEZ, CONDOMINIO CONDADO SAN ANDRES</c:v>
                </c:pt>
                <c:pt idx="12">
                  <c:v>SUCHITEPEQUEZ, CONDOMINIO LA GIRALDA</c:v>
                </c:pt>
              </c:strCache>
            </c:strRef>
          </c:cat>
          <c:val>
            <c:numRef>
              <c:f>'DEP ACUMULADAS TOTAL'!$H$4:$H$26</c:f>
            </c:numRef>
          </c:val>
        </c:ser>
        <c:ser>
          <c:idx val="6"/>
          <c:order val="6"/>
          <c:tx>
            <c:strRef>
              <c:f>'DEP ACUMULADAS TOTAL'!$I$3</c:f>
              <c:strCache>
                <c:ptCount val="1"/>
                <c:pt idx="0">
                  <c:v>JULIO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TOTAL'!$B$4:$B$26</c:f>
              <c:strCache>
                <c:ptCount val="13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LOS ENCINOS</c:v>
                </c:pt>
                <c:pt idx="6">
                  <c:v>SACATEPEQUEZ, LUZ DE LA ESPERANZA</c:v>
                </c:pt>
                <c:pt idx="7">
                  <c:v>SACATEPEQUEZ, CONDOMINIO SAN MIGUEL BUENA VISTA</c:v>
                </c:pt>
                <c:pt idx="8">
                  <c:v>SANTA ROSA, CONDOMINIO VISTAS DE SANTA MARTA</c:v>
                </c:pt>
                <c:pt idx="9">
                  <c:v>SANTA ROSA, LOTIFICACION  VILLAS DE BARBERENA</c:v>
                </c:pt>
                <c:pt idx="10">
                  <c:v>SUCHITEPEQUEZ, COMUNIDAD LA PAZ</c:v>
                </c:pt>
                <c:pt idx="11">
                  <c:v>SUCHITEPEQUEZ, CONDOMINIO CONDADO SAN ANDRES</c:v>
                </c:pt>
                <c:pt idx="12">
                  <c:v>SUCHITEPEQUEZ, CONDOMINIO LA GIRALDA</c:v>
                </c:pt>
              </c:strCache>
            </c:strRef>
          </c:cat>
          <c:val>
            <c:numRef>
              <c:f>'DEP ACUMULADAS TOTAL'!$I$4:$I$26</c:f>
            </c:numRef>
          </c:val>
        </c:ser>
        <c:ser>
          <c:idx val="7"/>
          <c:order val="7"/>
          <c:tx>
            <c:strRef>
              <c:f>'DEP ACUMULADAS TOTAL'!$J$3</c:f>
              <c:strCache>
                <c:ptCount val="1"/>
                <c:pt idx="0">
                  <c:v>AGOSTO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hade val="51000"/>
                    <a:satMod val="130000"/>
                  </a:schemeClr>
                </a:gs>
                <a:gs pos="80000">
                  <a:schemeClr val="accent2">
                    <a:lumMod val="60000"/>
                    <a:shade val="93000"/>
                    <a:satMod val="130000"/>
                  </a:schemeClr>
                </a:gs>
                <a:gs pos="100000">
                  <a:schemeClr val="accent2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TOTAL'!$B$4:$B$26</c:f>
              <c:strCache>
                <c:ptCount val="13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LOS ENCINOS</c:v>
                </c:pt>
                <c:pt idx="6">
                  <c:v>SACATEPEQUEZ, LUZ DE LA ESPERANZA</c:v>
                </c:pt>
                <c:pt idx="7">
                  <c:v>SACATEPEQUEZ, CONDOMINIO SAN MIGUEL BUENA VISTA</c:v>
                </c:pt>
                <c:pt idx="8">
                  <c:v>SANTA ROSA, CONDOMINIO VISTAS DE SANTA MARTA</c:v>
                </c:pt>
                <c:pt idx="9">
                  <c:v>SANTA ROSA, LOTIFICACION  VILLAS DE BARBERENA</c:v>
                </c:pt>
                <c:pt idx="10">
                  <c:v>SUCHITEPEQUEZ, COMUNIDAD LA PAZ</c:v>
                </c:pt>
                <c:pt idx="11">
                  <c:v>SUCHITEPEQUEZ, CONDOMINIO CONDADO SAN ANDRES</c:v>
                </c:pt>
                <c:pt idx="12">
                  <c:v>SUCHITEPEQUEZ, CONDOMINIO LA GIRALDA</c:v>
                </c:pt>
              </c:strCache>
            </c:strRef>
          </c:cat>
          <c:val>
            <c:numRef>
              <c:f>'DEP ACUMULADAS TOTAL'!$J$4:$J$26</c:f>
            </c:numRef>
          </c:val>
        </c:ser>
        <c:ser>
          <c:idx val="8"/>
          <c:order val="8"/>
          <c:tx>
            <c:strRef>
              <c:f>'DEP ACUMULADAS TOTAL'!$K$3</c:f>
              <c:strCache>
                <c:ptCount val="1"/>
                <c:pt idx="0">
                  <c:v>SEPTIEMBRE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hade val="51000"/>
                    <a:satMod val="130000"/>
                  </a:schemeClr>
                </a:gs>
                <a:gs pos="80000">
                  <a:schemeClr val="accent3">
                    <a:lumMod val="60000"/>
                    <a:shade val="93000"/>
                    <a:satMod val="130000"/>
                  </a:schemeClr>
                </a:gs>
                <a:gs pos="100000">
                  <a:schemeClr val="accent3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TOTAL'!$B$4:$B$26</c:f>
              <c:strCache>
                <c:ptCount val="13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LOS ENCINOS</c:v>
                </c:pt>
                <c:pt idx="6">
                  <c:v>SACATEPEQUEZ, LUZ DE LA ESPERANZA</c:v>
                </c:pt>
                <c:pt idx="7">
                  <c:v>SACATEPEQUEZ, CONDOMINIO SAN MIGUEL BUENA VISTA</c:v>
                </c:pt>
                <c:pt idx="8">
                  <c:v>SANTA ROSA, CONDOMINIO VISTAS DE SANTA MARTA</c:v>
                </c:pt>
                <c:pt idx="9">
                  <c:v>SANTA ROSA, LOTIFICACION  VILLAS DE BARBERENA</c:v>
                </c:pt>
                <c:pt idx="10">
                  <c:v>SUCHITEPEQUEZ, COMUNIDAD LA PAZ</c:v>
                </c:pt>
                <c:pt idx="11">
                  <c:v>SUCHITEPEQUEZ, CONDOMINIO CONDADO SAN ANDRES</c:v>
                </c:pt>
                <c:pt idx="12">
                  <c:v>SUCHITEPEQUEZ, CONDOMINIO LA GIRALDA</c:v>
                </c:pt>
              </c:strCache>
            </c:strRef>
          </c:cat>
          <c:val>
            <c:numRef>
              <c:f>'DEP ACUMULADAS TOTAL'!$K$4:$K$26</c:f>
            </c:numRef>
          </c:val>
        </c:ser>
        <c:ser>
          <c:idx val="9"/>
          <c:order val="9"/>
          <c:tx>
            <c:strRef>
              <c:f>'DEP ACUMULADAS TOTAL'!$L$3</c:f>
              <c:strCache>
                <c:ptCount val="1"/>
                <c:pt idx="0">
                  <c:v>OCTUBRE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shade val="51000"/>
                    <a:satMod val="130000"/>
                  </a:schemeClr>
                </a:gs>
                <a:gs pos="80000">
                  <a:schemeClr val="accent4">
                    <a:lumMod val="60000"/>
                    <a:shade val="93000"/>
                    <a:satMod val="130000"/>
                  </a:schemeClr>
                </a:gs>
                <a:gs pos="100000">
                  <a:schemeClr val="accent4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TOTAL'!$B$4:$B$26</c:f>
              <c:strCache>
                <c:ptCount val="13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LOS ENCINOS</c:v>
                </c:pt>
                <c:pt idx="6">
                  <c:v>SACATEPEQUEZ, LUZ DE LA ESPERANZA</c:v>
                </c:pt>
                <c:pt idx="7">
                  <c:v>SACATEPEQUEZ, CONDOMINIO SAN MIGUEL BUENA VISTA</c:v>
                </c:pt>
                <c:pt idx="8">
                  <c:v>SANTA ROSA, CONDOMINIO VISTAS DE SANTA MARTA</c:v>
                </c:pt>
                <c:pt idx="9">
                  <c:v>SANTA ROSA, LOTIFICACION  VILLAS DE BARBERENA</c:v>
                </c:pt>
                <c:pt idx="10">
                  <c:v>SUCHITEPEQUEZ, COMUNIDAD LA PAZ</c:v>
                </c:pt>
                <c:pt idx="11">
                  <c:v>SUCHITEPEQUEZ, CONDOMINIO CONDADO SAN ANDRES</c:v>
                </c:pt>
                <c:pt idx="12">
                  <c:v>SUCHITEPEQUEZ, CONDOMINIO LA GIRALDA</c:v>
                </c:pt>
              </c:strCache>
            </c:strRef>
          </c:cat>
          <c:val>
            <c:numRef>
              <c:f>'DEP ACUMULADAS TOTAL'!$L$4:$L$26</c:f>
            </c:numRef>
          </c:val>
        </c:ser>
        <c:ser>
          <c:idx val="10"/>
          <c:order val="10"/>
          <c:tx>
            <c:strRef>
              <c:f>'DEP ACUMULADAS TOTAL'!$M$3</c:f>
              <c:strCache>
                <c:ptCount val="1"/>
                <c:pt idx="0">
                  <c:v>NOVIEMBRE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shade val="51000"/>
                    <a:satMod val="130000"/>
                  </a:schemeClr>
                </a:gs>
                <a:gs pos="80000">
                  <a:schemeClr val="accent5">
                    <a:lumMod val="60000"/>
                    <a:shade val="93000"/>
                    <a:satMod val="130000"/>
                  </a:schemeClr>
                </a:gs>
                <a:gs pos="100000">
                  <a:schemeClr val="accent5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TOTAL'!$B$4:$B$26</c:f>
              <c:strCache>
                <c:ptCount val="13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LOS ENCINOS</c:v>
                </c:pt>
                <c:pt idx="6">
                  <c:v>SACATEPEQUEZ, LUZ DE LA ESPERANZA</c:v>
                </c:pt>
                <c:pt idx="7">
                  <c:v>SACATEPEQUEZ, CONDOMINIO SAN MIGUEL BUENA VISTA</c:v>
                </c:pt>
                <c:pt idx="8">
                  <c:v>SANTA ROSA, CONDOMINIO VISTAS DE SANTA MARTA</c:v>
                </c:pt>
                <c:pt idx="9">
                  <c:v>SANTA ROSA, LOTIFICACION  VILLAS DE BARBERENA</c:v>
                </c:pt>
                <c:pt idx="10">
                  <c:v>SUCHITEPEQUEZ, COMUNIDAD LA PAZ</c:v>
                </c:pt>
                <c:pt idx="11">
                  <c:v>SUCHITEPEQUEZ, CONDOMINIO CONDADO SAN ANDRES</c:v>
                </c:pt>
                <c:pt idx="12">
                  <c:v>SUCHITEPEQUEZ, CONDOMINIO LA GIRALDA</c:v>
                </c:pt>
              </c:strCache>
            </c:strRef>
          </c:cat>
          <c:val>
            <c:numRef>
              <c:f>'DEP ACUMULADAS TOTAL'!$M$4:$M$26</c:f>
            </c:numRef>
          </c:val>
        </c:ser>
        <c:ser>
          <c:idx val="11"/>
          <c:order val="11"/>
          <c:tx>
            <c:strRef>
              <c:f>'DEP ACUMULADAS TOTAL'!$N$3</c:f>
              <c:strCache>
                <c:ptCount val="1"/>
                <c:pt idx="0">
                  <c:v>ACUMULADO</c:v>
                </c:pt>
              </c:strCache>
            </c:strRef>
          </c:tx>
          <c:spPr>
            <a:solidFill>
              <a:srgbClr val="4383D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'DEP ACUMULADAS TOTAL'!$B$4:$B$26</c:f>
              <c:strCache>
                <c:ptCount val="13"/>
                <c:pt idx="0">
                  <c:v>CHIMALTENANGO, BOSQUES DEL PORVENIR</c:v>
                </c:pt>
                <c:pt idx="1">
                  <c:v>ESCUINTLA, PACIFIC GARDENS</c:v>
                </c:pt>
                <c:pt idx="2">
                  <c:v>QUETZALTENANGO, CONDOMINIO ALTOS DE VISTA BELLA</c:v>
                </c:pt>
                <c:pt idx="3">
                  <c:v>QUETZALTENANGO, RESIDENCIAL PINOS DE LO ALTO (PRIMERA FASE)</c:v>
                </c:pt>
                <c:pt idx="4">
                  <c:v>SACATEPEQUEZ, CONDOMINIO FUENTES DEL VALLE SAN MIGUEL</c:v>
                </c:pt>
                <c:pt idx="5">
                  <c:v>SACATEPEQUEZ, LOS ENCINOS</c:v>
                </c:pt>
                <c:pt idx="6">
                  <c:v>SACATEPEQUEZ, LUZ DE LA ESPERANZA</c:v>
                </c:pt>
                <c:pt idx="7">
                  <c:v>SACATEPEQUEZ, CONDOMINIO SAN MIGUEL BUENA VISTA</c:v>
                </c:pt>
                <c:pt idx="8">
                  <c:v>SANTA ROSA, CONDOMINIO VISTAS DE SANTA MARTA</c:v>
                </c:pt>
                <c:pt idx="9">
                  <c:v>SANTA ROSA, LOTIFICACION  VILLAS DE BARBERENA</c:v>
                </c:pt>
                <c:pt idx="10">
                  <c:v>SUCHITEPEQUEZ, COMUNIDAD LA PAZ</c:v>
                </c:pt>
                <c:pt idx="11">
                  <c:v>SUCHITEPEQUEZ, CONDOMINIO CONDADO SAN ANDRES</c:v>
                </c:pt>
                <c:pt idx="12">
                  <c:v>SUCHITEPEQUEZ, CONDOMINIO LA GIRALDA</c:v>
                </c:pt>
              </c:strCache>
            </c:strRef>
          </c:cat>
          <c:val>
            <c:numRef>
              <c:f>'DEP ACUMULADAS TOTAL'!$N$4:$N$26</c:f>
              <c:numCache>
                <c:formatCode>General</c:formatCode>
                <c:ptCount val="13"/>
                <c:pt idx="0">
                  <c:v>14</c:v>
                </c:pt>
                <c:pt idx="1">
                  <c:v>12</c:v>
                </c:pt>
                <c:pt idx="2">
                  <c:v>2</c:v>
                </c:pt>
                <c:pt idx="3">
                  <c:v>2</c:v>
                </c:pt>
                <c:pt idx="4">
                  <c:v>150</c:v>
                </c:pt>
                <c:pt idx="5">
                  <c:v>3</c:v>
                </c:pt>
                <c:pt idx="6">
                  <c:v>6</c:v>
                </c:pt>
                <c:pt idx="7">
                  <c:v>4</c:v>
                </c:pt>
                <c:pt idx="8">
                  <c:v>20</c:v>
                </c:pt>
                <c:pt idx="9">
                  <c:v>20</c:v>
                </c:pt>
                <c:pt idx="10">
                  <c:v>8</c:v>
                </c:pt>
                <c:pt idx="11">
                  <c:v>27</c:v>
                </c:pt>
                <c:pt idx="1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11140688"/>
        <c:axId val="211140296"/>
      </c:barChart>
      <c:catAx>
        <c:axId val="211140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1140296"/>
        <c:crosses val="autoZero"/>
        <c:auto val="1"/>
        <c:lblAlgn val="ctr"/>
        <c:lblOffset val="100"/>
        <c:noMultiLvlLbl val="0"/>
      </c:catAx>
      <c:valAx>
        <c:axId val="211140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1140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VALUACIONES </a:t>
            </a:r>
          </a:p>
        </c:rich>
      </c:tx>
      <c:layout>
        <c:manualLayout>
          <c:xMode val="edge"/>
          <c:yMode val="edge"/>
          <c:x val="0.37716715068411127"/>
          <c:y val="2.57234726688102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'TOTAL VALUACIONES '!$B$1:$M$3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 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'TOTAL VALUACIONES '!$B$4:$M$4</c:f>
              <c:numCache>
                <c:formatCode>General</c:formatCode>
                <c:ptCount val="12"/>
                <c:pt idx="0">
                  <c:v>52</c:v>
                </c:pt>
                <c:pt idx="1">
                  <c:v>51</c:v>
                </c:pt>
                <c:pt idx="2">
                  <c:v>59</c:v>
                </c:pt>
                <c:pt idx="3">
                  <c:v>44</c:v>
                </c:pt>
                <c:pt idx="4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6231728"/>
        <c:axId val="146232120"/>
      </c:barChart>
      <c:catAx>
        <c:axId val="14623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6232120"/>
        <c:crosses val="autoZero"/>
        <c:auto val="1"/>
        <c:lblAlgn val="ctr"/>
        <c:lblOffset val="100"/>
        <c:noMultiLvlLbl val="0"/>
      </c:catAx>
      <c:valAx>
        <c:axId val="146232120"/>
        <c:scaling>
          <c:orientation val="minMax"/>
          <c:max val="6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62317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'TOTAL DE CLPS'!$B$3:$M$3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 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'TOTAL DE CLPS'!$B$4:$M$4</c:f>
              <c:numCache>
                <c:formatCode>General</c:formatCode>
                <c:ptCount val="12"/>
                <c:pt idx="0">
                  <c:v>12</c:v>
                </c:pt>
                <c:pt idx="1">
                  <c:v>14</c:v>
                </c:pt>
                <c:pt idx="2">
                  <c:v>14</c:v>
                </c:pt>
                <c:pt idx="3">
                  <c:v>15</c:v>
                </c:pt>
                <c:pt idx="4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11139904"/>
        <c:axId val="211133632"/>
      </c:barChart>
      <c:catAx>
        <c:axId val="21113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1133632"/>
        <c:crosses val="autoZero"/>
        <c:auto val="1"/>
        <c:lblAlgn val="ctr"/>
        <c:lblOffset val="100"/>
        <c:noMultiLvlLbl val="0"/>
      </c:catAx>
      <c:valAx>
        <c:axId val="211133632"/>
        <c:scaling>
          <c:orientation val="minMax"/>
          <c:max val="35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113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131821884333426E-2"/>
          <c:y val="3.91546170365068E-2"/>
          <c:w val="0.78313089336055219"/>
          <c:h val="0.811897580599035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'2. Acumuladas sin 1B y 2B'!$B$4</c:f>
              <c:strCache>
                <c:ptCount val="1"/>
                <c:pt idx="0">
                  <c:v>PRIMERAS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6.1728395061728392E-3"/>
                  <c:y val="-6.4568200161421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697575307638971E-3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8526052299018462E-3"/>
                  <c:y val="-7.30917109937528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2592592592592587E-3"/>
                  <c:y val="6.03077157728165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1118426121122559E-2"/>
                  <c:y val="-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'2. Acumuladas sin 1B y 2B'!$C$3:$N$3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'2. Acumuladas sin 1B y 2B'!$C$4:$N$4</c:f>
              <c:numCache>
                <c:formatCode>General</c:formatCode>
                <c:ptCount val="12"/>
                <c:pt idx="0">
                  <c:v>250</c:v>
                </c:pt>
                <c:pt idx="1">
                  <c:v>627</c:v>
                </c:pt>
                <c:pt idx="2">
                  <c:v>1063</c:v>
                </c:pt>
                <c:pt idx="3">
                  <c:v>1345</c:v>
                </c:pt>
                <c:pt idx="4">
                  <c:v>1725</c:v>
                </c:pt>
              </c:numCache>
            </c:numRef>
          </c:val>
        </c:ser>
        <c:ser>
          <c:idx val="1"/>
          <c:order val="1"/>
          <c:tx>
            <c:strRef>
              <c:f>'2. Acumuladas sin 1B y 2B'!$B$5</c:f>
              <c:strCache>
                <c:ptCount val="1"/>
                <c:pt idx="0">
                  <c:v>SEGUNDAS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8.952439972781152E-3"/>
                  <c:y val="1.3036929705820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244677748614756E-2"/>
                  <c:y val="1.40118078460519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6296903859239531E-3"/>
                  <c:y val="6.03077157728165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672839506172831E-2"/>
                      <c:h val="5.3042776432606943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661872970094138E-2"/>
                  <c:y val="-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3388195908419196E-3"/>
                  <c:y val="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7796065302806397E-3"/>
                  <c:y val="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5592130605612794E-3"/>
                  <c:y val="1.38888888888888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'2. Acumuladas sin 1B y 2B'!$C$3:$N$3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'2. Acumuladas sin 1B y 2B'!$C$5:$N$5</c:f>
              <c:numCache>
                <c:formatCode>General</c:formatCode>
                <c:ptCount val="12"/>
                <c:pt idx="0">
                  <c:v>253</c:v>
                </c:pt>
                <c:pt idx="1">
                  <c:v>592</c:v>
                </c:pt>
                <c:pt idx="2">
                  <c:v>1006</c:v>
                </c:pt>
                <c:pt idx="3">
                  <c:v>1296</c:v>
                </c:pt>
                <c:pt idx="4">
                  <c:v>1683</c:v>
                </c:pt>
              </c:numCache>
            </c:numRef>
          </c:val>
        </c:ser>
        <c:ser>
          <c:idx val="2"/>
          <c:order val="2"/>
          <c:tx>
            <c:strRef>
              <c:f>'2. Acumuladas sin 1B y 2B'!$B$6</c:f>
              <c:strCache>
                <c:ptCount val="1"/>
                <c:pt idx="0">
                  <c:v>TERCERAS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6.1728395061728392E-3"/>
                  <c:y val="-3.5512510088781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3129678234664825E-3"/>
                  <c:y val="9.751323457449174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3093953533586087E-3"/>
                  <c:y val="8.83338735200466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404293988695975E-3"/>
                  <c:y val="2.3148148148148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255565276562596E-2"/>
                  <c:y val="1.12097004823549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0958864373995319E-17"/>
                  <c:y val="1.38888888888889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8.338819590841919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'2. Acumuladas sin 1B y 2B'!$C$3:$N$3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'2. Acumuladas sin 1B y 2B'!$C$6:$N$6</c:f>
              <c:numCache>
                <c:formatCode>General</c:formatCode>
                <c:ptCount val="12"/>
                <c:pt idx="0">
                  <c:v>228</c:v>
                </c:pt>
                <c:pt idx="1">
                  <c:v>454</c:v>
                </c:pt>
                <c:pt idx="2">
                  <c:v>746</c:v>
                </c:pt>
                <c:pt idx="3">
                  <c:v>1068</c:v>
                </c:pt>
                <c:pt idx="4">
                  <c:v>1379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07001112"/>
        <c:axId val="306996016"/>
      </c:barChart>
      <c:catAx>
        <c:axId val="307001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6996016"/>
        <c:crosses val="autoZero"/>
        <c:auto val="1"/>
        <c:lblAlgn val="ctr"/>
        <c:lblOffset val="100"/>
        <c:noMultiLvlLbl val="0"/>
      </c:catAx>
      <c:valAx>
        <c:axId val="30699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07001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'2. Ene a Dic'!$B$3:$M$3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 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'2. Ene a Dic'!$B$4:$M$4</c:f>
              <c:numCache>
                <c:formatCode>General</c:formatCode>
                <c:ptCount val="12"/>
                <c:pt idx="0" formatCode="0;[Red]0">
                  <c:v>910</c:v>
                </c:pt>
                <c:pt idx="1">
                  <c:v>1150</c:v>
                </c:pt>
                <c:pt idx="2" formatCode="0;[Red]0">
                  <c:v>1361</c:v>
                </c:pt>
                <c:pt idx="3" formatCode="0;[Red]0">
                  <c:v>1073</c:v>
                </c:pt>
                <c:pt idx="4" formatCode="0;[Red]0">
                  <c:v>1284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6689208"/>
        <c:axId val="206682936"/>
      </c:barChart>
      <c:catAx>
        <c:axId val="206689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6682936"/>
        <c:crosses val="autoZero"/>
        <c:auto val="1"/>
        <c:lblAlgn val="ctr"/>
        <c:lblOffset val="100"/>
        <c:noMultiLvlLbl val="0"/>
      </c:catAx>
      <c:valAx>
        <c:axId val="206682936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6689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974677105593937E-2"/>
          <c:y val="4.9037762616685902E-2"/>
          <c:w val="0.88505443839573383"/>
          <c:h val="0.75281018158476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'3. 1AS 10-11'!$B$4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5.2202143687046197E-3"/>
                  <c:y val="-7.22697478058000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3.25203252032520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3333333333333332E-3"/>
                  <c:y val="9.29152148664343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'3. 1AS 10-11'!$C$3:$N$3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'3. 1AS 10-11'!$C$4:$N$4</c:f>
              <c:numCache>
                <c:formatCode>General</c:formatCode>
                <c:ptCount val="12"/>
                <c:pt idx="0">
                  <c:v>226</c:v>
                </c:pt>
                <c:pt idx="1">
                  <c:v>276</c:v>
                </c:pt>
                <c:pt idx="2">
                  <c:v>286</c:v>
                </c:pt>
                <c:pt idx="3">
                  <c:v>320</c:v>
                </c:pt>
                <c:pt idx="4">
                  <c:v>275</c:v>
                </c:pt>
              </c:numCache>
            </c:numRef>
          </c:val>
        </c:ser>
        <c:ser>
          <c:idx val="1"/>
          <c:order val="1"/>
          <c:tx>
            <c:strRef>
              <c:f>'3. 1AS 10-11'!$B$5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8.3333333333333332E-3"/>
                  <c:y val="-9.29152148664343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9449334289959476E-3"/>
                  <c:y val="-7.0547716920342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'3. 1AS 10-11'!$C$3:$N$3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'3. 1AS 10-11'!$C$5:$N$5</c:f>
              <c:numCache>
                <c:formatCode>General</c:formatCode>
                <c:ptCount val="12"/>
                <c:pt idx="0">
                  <c:v>296</c:v>
                </c:pt>
                <c:pt idx="1">
                  <c:v>430</c:v>
                </c:pt>
                <c:pt idx="2">
                  <c:v>474</c:v>
                </c:pt>
                <c:pt idx="3">
                  <c:v>320</c:v>
                </c:pt>
                <c:pt idx="4">
                  <c:v>405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5504736"/>
        <c:axId val="145505520"/>
      </c:barChart>
      <c:catAx>
        <c:axId val="14550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5505520"/>
        <c:crossesAt val="0"/>
        <c:auto val="1"/>
        <c:lblAlgn val="ctr"/>
        <c:lblOffset val="100"/>
        <c:noMultiLvlLbl val="0"/>
      </c:catAx>
      <c:valAx>
        <c:axId val="145505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550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254772973943061E-2"/>
          <c:y val="5.2828492307439086E-2"/>
          <c:w val="0.87203371633921034"/>
          <c:h val="0.775416116238502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'4. 2DAS 10-11'!$B$5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-8.2681289380545329E-3"/>
                  <c:y val="6.53219601114279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'4. 2DAS 10-11'!$C$4:$N$4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'4. 2DAS 10-11'!$C$5:$N$5</c:f>
              <c:numCache>
                <c:formatCode>General</c:formatCode>
                <c:ptCount val="12"/>
                <c:pt idx="0">
                  <c:v>297</c:v>
                </c:pt>
                <c:pt idx="1">
                  <c:v>375</c:v>
                </c:pt>
                <c:pt idx="2">
                  <c:v>410</c:v>
                </c:pt>
                <c:pt idx="3">
                  <c:v>532</c:v>
                </c:pt>
                <c:pt idx="4">
                  <c:v>389</c:v>
                </c:pt>
              </c:numCache>
            </c:numRef>
          </c:val>
        </c:ser>
        <c:ser>
          <c:idx val="1"/>
          <c:order val="1"/>
          <c:tx>
            <c:strRef>
              <c:f>'4. 2DAS 10-11'!$B$6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'4. 2DAS 10-11'!$C$4:$N$4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'4. 2DAS 10-11'!$C$6:$N$6</c:f>
              <c:numCache>
                <c:formatCode>General</c:formatCode>
                <c:ptCount val="12"/>
                <c:pt idx="0">
                  <c:v>386</c:v>
                </c:pt>
                <c:pt idx="1">
                  <c:v>494</c:v>
                </c:pt>
                <c:pt idx="2">
                  <c:v>595</c:v>
                </c:pt>
                <c:pt idx="3">
                  <c:v>431</c:v>
                </c:pt>
                <c:pt idx="4">
                  <c:v>568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5506304"/>
        <c:axId val="145506696"/>
      </c:barChart>
      <c:catAx>
        <c:axId val="14550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5506696"/>
        <c:crosses val="autoZero"/>
        <c:auto val="1"/>
        <c:lblAlgn val="ctr"/>
        <c:lblOffset val="100"/>
        <c:noMultiLvlLbl val="0"/>
      </c:catAx>
      <c:valAx>
        <c:axId val="145506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5506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'5. 3RAS 10-11'!$B$5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-6.7188301828897627E-3"/>
                  <c:y val="1.6330490027856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'5. 3RAS 10-11'!$C$4:$N$4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'5. 3RAS 10-11'!$C$5:$N$5</c:f>
              <c:numCache>
                <c:formatCode>General</c:formatCode>
                <c:ptCount val="12"/>
                <c:pt idx="0">
                  <c:v>199</c:v>
                </c:pt>
                <c:pt idx="1">
                  <c:v>278</c:v>
                </c:pt>
                <c:pt idx="2">
                  <c:v>288</c:v>
                </c:pt>
                <c:pt idx="3">
                  <c:v>225</c:v>
                </c:pt>
                <c:pt idx="4">
                  <c:v>285</c:v>
                </c:pt>
              </c:numCache>
            </c:numRef>
          </c:val>
        </c:ser>
        <c:ser>
          <c:idx val="1"/>
          <c:order val="1"/>
          <c:tx>
            <c:strRef>
              <c:f>'5. 3RAS 10-11'!$B$6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'5. 3RAS 10-11'!$C$4:$N$4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'5. 3RAS 10-11'!$C$6:$N$6</c:f>
              <c:numCache>
                <c:formatCode>General</c:formatCode>
                <c:ptCount val="12"/>
                <c:pt idx="0">
                  <c:v>228</c:v>
                </c:pt>
                <c:pt idx="1">
                  <c:v>226</c:v>
                </c:pt>
                <c:pt idx="2">
                  <c:v>292</c:v>
                </c:pt>
                <c:pt idx="3">
                  <c:v>322</c:v>
                </c:pt>
                <c:pt idx="4">
                  <c:v>311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5507480"/>
        <c:axId val="145507872"/>
      </c:barChart>
      <c:catAx>
        <c:axId val="145507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5507872"/>
        <c:crosses val="autoZero"/>
        <c:auto val="1"/>
        <c:lblAlgn val="ctr"/>
        <c:lblOffset val="100"/>
        <c:noMultiLvlLbl val="0"/>
      </c:catAx>
      <c:valAx>
        <c:axId val="14550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5507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19738077113525"/>
          <c:y val="4.2119622475588682E-2"/>
          <c:w val="0.86376933995637917"/>
          <c:h val="0.73659786515173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'6. 1AS ACUMULADAS'!$B$5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1111111111111112E-2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44444444444444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3923891497435999E-2"/>
                  <c:y val="5.60246579077040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1603242914529965E-2"/>
                  <c:y val="1.1204931581540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9619457487179789E-3"/>
                  <c:y val="2.8012328953852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'6. 1AS ACUMULADAS'!$C$4:$N$4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'6. 1AS ACUMULADAS'!$C$5:$N$5</c:f>
              <c:numCache>
                <c:formatCode>General</c:formatCode>
                <c:ptCount val="12"/>
                <c:pt idx="0">
                  <c:v>226</c:v>
                </c:pt>
                <c:pt idx="1">
                  <c:v>502</c:v>
                </c:pt>
                <c:pt idx="2" formatCode="#,##0">
                  <c:v>788</c:v>
                </c:pt>
                <c:pt idx="3">
                  <c:v>1108</c:v>
                </c:pt>
                <c:pt idx="4">
                  <c:v>1383</c:v>
                </c:pt>
              </c:numCache>
            </c:numRef>
          </c:val>
        </c:ser>
        <c:ser>
          <c:idx val="1"/>
          <c:order val="1"/>
          <c:tx>
            <c:strRef>
              <c:f>'6. 1AS ACUMULADAS'!$B$6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5.2717095761291809E-4"/>
                  <c:y val="-8.403698686155704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88583724615393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'6. 1AS ACUMULADAS'!$C$4:$N$4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'6. 1AS ACUMULADAS'!$C$6:$N$6</c:f>
              <c:numCache>
                <c:formatCode>General</c:formatCode>
                <c:ptCount val="12"/>
                <c:pt idx="0">
                  <c:v>296</c:v>
                </c:pt>
                <c:pt idx="1">
                  <c:v>726</c:v>
                </c:pt>
                <c:pt idx="2">
                  <c:v>1200</c:v>
                </c:pt>
                <c:pt idx="3" formatCode="#,##0">
                  <c:v>1520</c:v>
                </c:pt>
                <c:pt idx="4">
                  <c:v>1925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6235648"/>
        <c:axId val="146238000"/>
      </c:barChart>
      <c:catAx>
        <c:axId val="14623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6238000"/>
        <c:crosses val="autoZero"/>
        <c:auto val="1"/>
        <c:lblAlgn val="ctr"/>
        <c:lblOffset val="100"/>
        <c:noMultiLvlLbl val="0"/>
      </c:catAx>
      <c:valAx>
        <c:axId val="1462380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623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'7. 2DAS ACUMULADAS'!$B$5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>
                <c:manualLayout>
                  <c:x val="-7.05477169203421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8184646150428377E-3"/>
                  <c:y val="-1.2603282410779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5273858460171093E-3"/>
                  <c:y val="4.20109413692655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'7. 2DAS ACUMULADAS'!$C$4:$N$4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'7. 2DAS ACUMULADAS'!$C$5:$N$5</c:f>
              <c:numCache>
                <c:formatCode>General</c:formatCode>
                <c:ptCount val="12"/>
                <c:pt idx="0">
                  <c:v>297</c:v>
                </c:pt>
                <c:pt idx="1">
                  <c:v>672</c:v>
                </c:pt>
                <c:pt idx="2" formatCode="#,##0">
                  <c:v>1082</c:v>
                </c:pt>
                <c:pt idx="3">
                  <c:v>1614</c:v>
                </c:pt>
                <c:pt idx="4">
                  <c:v>2003</c:v>
                </c:pt>
              </c:numCache>
            </c:numRef>
          </c:val>
        </c:ser>
        <c:ser>
          <c:idx val="1"/>
          <c:order val="1"/>
          <c:tx>
            <c:strRef>
              <c:f>'7. 2DAS ACUMULADAS'!$B$6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5.2910787690256637E-3"/>
                  <c:y val="1.6804376547706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'7. 2DAS ACUMULADAS'!$C$4:$N$4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'7. 2DAS ACUMULADAS'!$C$6:$N$6</c:f>
              <c:numCache>
                <c:formatCode>General</c:formatCode>
                <c:ptCount val="12"/>
                <c:pt idx="0">
                  <c:v>386</c:v>
                </c:pt>
                <c:pt idx="1">
                  <c:v>880</c:v>
                </c:pt>
                <c:pt idx="2" formatCode="#,##0">
                  <c:v>1475</c:v>
                </c:pt>
                <c:pt idx="3">
                  <c:v>1906</c:v>
                </c:pt>
                <c:pt idx="4">
                  <c:v>2474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6232904"/>
        <c:axId val="146238784"/>
      </c:barChart>
      <c:catAx>
        <c:axId val="146232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6238784"/>
        <c:crosses val="autoZero"/>
        <c:auto val="1"/>
        <c:lblAlgn val="ctr"/>
        <c:lblOffset val="100"/>
        <c:noMultiLvlLbl val="0"/>
      </c:catAx>
      <c:valAx>
        <c:axId val="14623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6232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'8. 3RAS ACUMULADAS'!$A$6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7.1055151823435645E-3"/>
                  <c:y val="-4.629716048130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0445807026748992E-3"/>
                  <c:y val="2.85618351361388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350306581018524E-2"/>
                  <c:y val="2.8561835136139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566871054012389E-2"/>
                  <c:y val="2.85618351361398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828016229681115E-2"/>
                  <c:y val="-2.61813797585951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'8. 3RAS ACUMULADAS'!$B$5:$M$5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'8. 3RAS ACUMULADAS'!$B$6:$M$6</c:f>
              <c:numCache>
                <c:formatCode>General</c:formatCode>
                <c:ptCount val="12"/>
                <c:pt idx="0">
                  <c:v>199</c:v>
                </c:pt>
                <c:pt idx="1">
                  <c:v>477</c:v>
                </c:pt>
                <c:pt idx="2">
                  <c:v>765</c:v>
                </c:pt>
                <c:pt idx="3">
                  <c:v>990</c:v>
                </c:pt>
                <c:pt idx="4">
                  <c:v>1275</c:v>
                </c:pt>
              </c:numCache>
            </c:numRef>
          </c:val>
        </c:ser>
        <c:ser>
          <c:idx val="1"/>
          <c:order val="1"/>
          <c:tx>
            <c:strRef>
              <c:f>'8. 3RAS ACUMULADAS'!$A$7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9.0445807026748783E-3"/>
                  <c:y val="5.7123670272279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611451756687248E-3"/>
                  <c:y val="5.7123670272278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611451756686832E-3"/>
                  <c:y val="8.568550540841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'8. 3RAS ACUMULADAS'!$B$5:$M$5</c:f>
              <c:strCache>
                <c:ptCount val="12"/>
                <c:pt idx="0">
                  <c:v>ENE 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'8. 3RAS ACUMULADAS'!$B$7:$M$7</c:f>
              <c:numCache>
                <c:formatCode>General</c:formatCode>
                <c:ptCount val="12"/>
                <c:pt idx="0">
                  <c:v>228</c:v>
                </c:pt>
                <c:pt idx="1">
                  <c:v>454</c:v>
                </c:pt>
                <c:pt idx="2">
                  <c:v>746</c:v>
                </c:pt>
                <c:pt idx="3" formatCode="#,##0">
                  <c:v>1068</c:v>
                </c:pt>
                <c:pt idx="4">
                  <c:v>1379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6236824"/>
        <c:axId val="146236432"/>
      </c:barChart>
      <c:catAx>
        <c:axId val="146236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6236432"/>
        <c:crosses val="autoZero"/>
        <c:auto val="1"/>
        <c:lblAlgn val="ctr"/>
        <c:lblOffset val="100"/>
        <c:noMultiLvlLbl val="0"/>
      </c:catAx>
      <c:valAx>
        <c:axId val="14623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6236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1C960-D5DD-4CB9-AA3F-E955C4B6EFB7}" type="datetimeFigureOut">
              <a:rPr lang="es-ES" smtClean="0"/>
              <a:t>06/06/2017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24A19-7764-4B68-AD9E-662D95E806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55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José Alfredo Guzmán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4A19-7764-4B68-AD9E-662D95E8062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7450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4A19-7764-4B68-AD9E-662D95E8062B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4298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4A19-7764-4B68-AD9E-662D95E8062B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1118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24A19-7764-4B68-AD9E-662D95E8062B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614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724F-1C64-4B8D-8821-B6ACD46EB2A2}" type="datetimeFigureOut">
              <a:rPr lang="es-GT"/>
              <a:pPr>
                <a:defRPr/>
              </a:pPr>
              <a:t>06/06/2017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72A11-A6B2-417C-86CD-A20C66E60E80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8732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97F4-A37A-419A-AF5E-347C78933010}" type="datetimeFigureOut">
              <a:rPr lang="es-GT"/>
              <a:pPr>
                <a:defRPr/>
              </a:pPr>
              <a:t>06/06/2017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91D3-A4C6-4CAC-B6AC-BD1151D5DAB0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7037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FE0B5-1ED5-4818-A6A9-C8FE6260B2D0}" type="datetimeFigureOut">
              <a:rPr lang="es-GT"/>
              <a:pPr>
                <a:defRPr/>
              </a:pPr>
              <a:t>06/06/2017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03818-D3B8-42DD-B0C1-04D214A5D8D0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0335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113F-B92C-464D-ADC2-BFD4EAFFD0FA}" type="datetimeFigureOut">
              <a:rPr lang="es-GT"/>
              <a:pPr>
                <a:defRPr/>
              </a:pPr>
              <a:t>06/06/2017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6F3E7-3BF3-4232-808F-B0753FE0D9F6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5592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1EC5-0E31-4365-B16A-AEC25276C0EB}" type="datetimeFigureOut">
              <a:rPr lang="es-GT"/>
              <a:pPr>
                <a:defRPr/>
              </a:pPr>
              <a:t>06/06/2017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AA20B-3B2F-4D47-BAEE-AC1F449D9576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2146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C3AF3-B274-451E-A23F-E3C6709D9760}" type="datetimeFigureOut">
              <a:rPr lang="es-GT"/>
              <a:pPr>
                <a:defRPr/>
              </a:pPr>
              <a:t>06/06/2017</a:t>
            </a:fld>
            <a:endParaRPr lang="es-GT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69228-1CF5-419D-BF2C-BB4A8AD38642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8622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2DC2F-D87B-454A-949C-6E5275AA8DEE}" type="datetimeFigureOut">
              <a:rPr lang="es-GT"/>
              <a:pPr>
                <a:defRPr/>
              </a:pPr>
              <a:t>06/06/2017</a:t>
            </a:fld>
            <a:endParaRPr lang="es-GT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E7092-BC42-4F60-9C00-6D2FC20A6AA9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7864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0E5AB-751E-4920-8ADB-67563A760253}" type="datetimeFigureOut">
              <a:rPr lang="es-GT"/>
              <a:pPr>
                <a:defRPr/>
              </a:pPr>
              <a:t>06/06/2017</a:t>
            </a:fld>
            <a:endParaRPr lang="es-GT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78CFF-580D-4FDB-AC5F-55F6C78A773E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563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5C25A-DCD7-4CFD-902B-11BA31DA03DA}" type="datetimeFigureOut">
              <a:rPr lang="es-GT"/>
              <a:pPr>
                <a:defRPr/>
              </a:pPr>
              <a:t>06/06/2017</a:t>
            </a:fld>
            <a:endParaRPr lang="es-GT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375B9-ED66-4CC4-A0E1-09BF1E8278EC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6313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7C86F-44B2-46BA-9997-825572AC49C3}" type="datetimeFigureOut">
              <a:rPr lang="es-GT"/>
              <a:pPr>
                <a:defRPr/>
              </a:pPr>
              <a:t>06/06/2017</a:t>
            </a:fld>
            <a:endParaRPr lang="es-GT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E3E39-7856-49DD-B738-3582109E428D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1733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GT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86727-74C3-481F-BB1C-D33AD706F241}" type="datetimeFigureOut">
              <a:rPr lang="es-GT"/>
              <a:pPr>
                <a:defRPr/>
              </a:pPr>
              <a:t>06/06/2017</a:t>
            </a:fld>
            <a:endParaRPr lang="es-GT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62624-B8F7-4263-A0E0-4733826743E7}" type="slidenum">
              <a:rPr lang="es-GT"/>
              <a:pPr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1175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GT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AEB20E-7C13-432E-9476-8AD788A3F161}" type="datetimeFigureOut">
              <a:rPr lang="es-GT"/>
              <a:pPr>
                <a:defRPr/>
              </a:pPr>
              <a:t>06/06/2017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B9C7334-4242-4BA3-85C2-3EE360386BF8}" type="slidenum">
              <a:rPr lang="es-GT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971550" y="1341438"/>
            <a:ext cx="78803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ES" sz="2000" dirty="0">
                <a:solidFill>
                  <a:schemeClr val="tx2"/>
                </a:solidFill>
                <a:latin typeface="Cambria" panose="02040503050406030204" pitchFamily="18" charset="0"/>
              </a:rPr>
              <a:t>ACTIVIDADES DESARROLLADAS POR LA SUBGERENCIA</a:t>
            </a:r>
            <a:br>
              <a:rPr lang="es-ES" sz="2000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r>
              <a:rPr lang="es-ES" sz="2000" dirty="0">
                <a:solidFill>
                  <a:schemeClr val="tx2"/>
                </a:solidFill>
                <a:latin typeface="Cambria" panose="02040503050406030204" pitchFamily="18" charset="0"/>
              </a:rPr>
              <a:t>DE PROYECTOS Y VIVIENDA</a:t>
            </a:r>
            <a:r>
              <a:rPr lang="es-MX" sz="2000" dirty="0">
                <a:solidFill>
                  <a:schemeClr val="tx2"/>
                </a:solidFill>
                <a:latin typeface="Cambria" panose="02040503050406030204" pitchFamily="18" charset="0"/>
              </a:rPr>
              <a:t>S</a:t>
            </a:r>
            <a:br>
              <a:rPr lang="es-MX" sz="2000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endParaRPr lang="es-MX" sz="20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r" eaLnBrk="1" hangingPunct="1"/>
            <a:r>
              <a:rPr lang="es-MX" sz="2400" b="1" u="sng" dirty="0">
                <a:solidFill>
                  <a:schemeClr val="tx2"/>
                </a:solidFill>
                <a:latin typeface="Cambria" panose="02040503050406030204" pitchFamily="18" charset="0"/>
              </a:rPr>
              <a:t>DEPARTAMENTO DE INSPECCIONES</a:t>
            </a:r>
            <a:r>
              <a:rPr lang="es-MX" sz="2000" u="sng" dirty="0">
                <a:solidFill>
                  <a:schemeClr val="tx2"/>
                </a:solidFill>
                <a:latin typeface="Cambria" panose="02040503050406030204" pitchFamily="18" charset="0"/>
              </a:rPr>
              <a:t/>
            </a:r>
            <a:br>
              <a:rPr lang="es-MX" sz="2000" u="sng" dirty="0">
                <a:solidFill>
                  <a:schemeClr val="tx2"/>
                </a:solidFill>
                <a:latin typeface="Cambria" panose="02040503050406030204" pitchFamily="18" charset="0"/>
              </a:rPr>
            </a:br>
            <a:endParaRPr lang="es-ES" sz="2000" u="sng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928688" y="40767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GT" sz="3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MES DE MAYO DEL 2,017</a:t>
            </a:r>
            <a:endParaRPr lang="es-ES" sz="3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1187624" y="692696"/>
            <a:ext cx="66960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SEGUNDAS INSPECCIONES 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MAYO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2016-2017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7741399"/>
              </p:ext>
            </p:extLst>
          </p:nvPr>
        </p:nvGraphicFramePr>
        <p:xfrm>
          <a:off x="755576" y="1844824"/>
          <a:ext cx="756084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2267744" y="620688"/>
            <a:ext cx="457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TERCERAS </a:t>
            </a:r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MAYO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2016-2017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492355"/>
              </p:ext>
            </p:extLst>
          </p:nvPr>
        </p:nvGraphicFramePr>
        <p:xfrm>
          <a:off x="827584" y="1844824"/>
          <a:ext cx="756084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624519" y="404664"/>
            <a:ext cx="5859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PRIMERAS INSPECCIONES ACUMULADAS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MAYO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2016-2017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95536" y="5718484"/>
            <a:ext cx="9007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800" dirty="0" smtClean="0"/>
              <a:t>PORCENTAJE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187624" y="5718484"/>
            <a:ext cx="20882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 smtClean="0">
                <a:solidFill>
                  <a:srgbClr val="000000"/>
                </a:solidFill>
                <a:cs typeface="Arial" panose="020B0604020202020204" pitchFamily="34" charset="0"/>
              </a:rPr>
              <a:t> 31</a:t>
            </a:r>
            <a:r>
              <a:rPr lang="es-ES" sz="900" dirty="0" smtClean="0">
                <a:cs typeface="Arial" panose="020B0604020202020204" pitchFamily="34" charset="0"/>
              </a:rPr>
              <a:t>%   45%    52%    37%    39% </a:t>
            </a:r>
            <a:endParaRPr lang="es-ES" sz="900" dirty="0">
              <a:cs typeface="Arial" panose="020B0604020202020204" pitchFamily="34" charset="0"/>
            </a:endParaRPr>
          </a:p>
        </p:txBody>
      </p:sp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297898"/>
              </p:ext>
            </p:extLst>
          </p:nvPr>
        </p:nvGraphicFramePr>
        <p:xfrm>
          <a:off x="323528" y="1564482"/>
          <a:ext cx="5544616" cy="4161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279330"/>
              </p:ext>
            </p:extLst>
          </p:nvPr>
        </p:nvGraphicFramePr>
        <p:xfrm>
          <a:off x="5947282" y="1700808"/>
          <a:ext cx="3073400" cy="3801580"/>
        </p:xfrm>
        <a:graphic>
          <a:graphicData uri="http://schemas.openxmlformats.org/drawingml/2006/table">
            <a:tbl>
              <a:tblPr/>
              <a:tblGrid>
                <a:gridCol w="2207520"/>
                <a:gridCol w="865880"/>
              </a:tblGrid>
              <a:tr h="43387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GT" sz="1200" b="1" i="0" u="none" strike="noStrike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Proyectos con más número de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892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1ras Inspecciones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648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Proyecto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Primeras Inspecciones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516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PARQUE 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EL REFUGIO DE SAN RAFAEL 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FUENTES DEL VALLE NORTE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GENESIS URBANA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VISTAS DE LAS CHARCAS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ChangeArrowheads="1"/>
          </p:cNvSpPr>
          <p:nvPr/>
        </p:nvSpPr>
        <p:spPr bwMode="auto">
          <a:xfrm>
            <a:off x="1691481" y="764704"/>
            <a:ext cx="57610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SEGUNDAS </a:t>
            </a:r>
            <a:r>
              <a:rPr lang="es-ES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ACUMULADAS </a:t>
            </a:r>
            <a:endParaRPr lang="es-ES" b="1" dirty="0" smtClean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MAYO</a:t>
            </a:r>
            <a:endParaRPr lang="es-GT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MX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2016-2017</a:t>
            </a:r>
            <a:endParaRPr lang="es-ES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15801" y="5857875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86385" y="5192290"/>
            <a:ext cx="9805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800" dirty="0" smtClean="0"/>
              <a:t>PORCENTAJE</a:t>
            </a:r>
            <a:endParaRPr lang="es-ES" sz="800" dirty="0"/>
          </a:p>
        </p:txBody>
      </p:sp>
      <p:sp>
        <p:nvSpPr>
          <p:cNvPr id="4" name="Rectángulo 3"/>
          <p:cNvSpPr/>
          <p:nvPr/>
        </p:nvSpPr>
        <p:spPr>
          <a:xfrm>
            <a:off x="1475656" y="5176902"/>
            <a:ext cx="26071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30%          31%            36%            18%             24%</a:t>
            </a:r>
            <a:endParaRPr lang="es-ES" sz="900" dirty="0"/>
          </a:p>
        </p:txBody>
      </p:sp>
      <p:graphicFrame>
        <p:nvGraphicFramePr>
          <p:cNvPr id="7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1328"/>
              </p:ext>
            </p:extLst>
          </p:nvPr>
        </p:nvGraphicFramePr>
        <p:xfrm>
          <a:off x="827584" y="2062162"/>
          <a:ext cx="7200800" cy="3023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835696" y="332656"/>
            <a:ext cx="58594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TERCERAS INSPECCIONES </a:t>
            </a:r>
            <a:r>
              <a:rPr lang="es-ES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ACUMULADAS</a:t>
            </a:r>
          </a:p>
          <a:p>
            <a:pPr algn="ctr" eaLnBrk="1" hangingPunct="1"/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MAYO</a:t>
            </a:r>
            <a:endParaRPr lang="es-GT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ES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2016-2017</a:t>
            </a:r>
            <a:endParaRPr lang="es-ES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34762"/>
              </p:ext>
            </p:extLst>
          </p:nvPr>
        </p:nvGraphicFramePr>
        <p:xfrm>
          <a:off x="6372200" y="5420598"/>
          <a:ext cx="1888808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880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s-GT" sz="1200" b="0" i="0" u="none" strike="noStrike" kern="120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VIVIENDAS AISLADAS </a:t>
                      </a:r>
                      <a:r>
                        <a:rPr lang="es-G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GT" sz="1200" b="0" i="0" u="none" strike="noStrike" kern="1200" baseline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125</a:t>
                      </a:r>
                      <a:endParaRPr lang="es-GT" sz="1200" b="0" i="0" u="none" strike="noStrike" kern="1200" dirty="0" smtClean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51520" y="5934534"/>
            <a:ext cx="7921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700" dirty="0" smtClean="0"/>
              <a:t>PORCENTAJE</a:t>
            </a:r>
          </a:p>
          <a:p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971600" y="5934534"/>
            <a:ext cx="20162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15%      -5%       -2%        8%         8%</a:t>
            </a:r>
            <a:endParaRPr lang="es-ES" sz="900" dirty="0"/>
          </a:p>
        </p:txBody>
      </p:sp>
      <p:graphicFrame>
        <p:nvGraphicFramePr>
          <p:cNvPr id="9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440617"/>
              </p:ext>
            </p:extLst>
          </p:nvPr>
        </p:nvGraphicFramePr>
        <p:xfrm>
          <a:off x="323528" y="1286763"/>
          <a:ext cx="5616623" cy="4446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253642"/>
              </p:ext>
            </p:extLst>
          </p:nvPr>
        </p:nvGraphicFramePr>
        <p:xfrm>
          <a:off x="5868144" y="1484784"/>
          <a:ext cx="3086100" cy="3384375"/>
        </p:xfrm>
        <a:graphic>
          <a:graphicData uri="http://schemas.openxmlformats.org/drawingml/2006/table">
            <a:tbl>
              <a:tblPr/>
              <a:tblGrid>
                <a:gridCol w="1866900"/>
                <a:gridCol w="1219200"/>
              </a:tblGrid>
              <a:tr h="64923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GT" sz="1200" b="1" i="0" u="none" strike="noStrike">
                          <a:solidFill>
                            <a:srgbClr val="1F497D"/>
                          </a:solidFill>
                          <a:effectLst/>
                          <a:latin typeface="Cambria" panose="02040503050406030204" pitchFamily="18" charset="0"/>
                        </a:rPr>
                        <a:t>Proyectos con mas número de Terceras Inspecciones     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350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Proyecto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 panose="02040503050406030204" pitchFamily="18" charset="0"/>
                        </a:rPr>
                        <a:t>3ras. Inspecciones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</a:tr>
              <a:tr h="490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FUENTES DEL VALLE NORTE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SAN JULIAN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MARISCAL UNO UNO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0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 VILLAS LOMAS DE SANTA CATALINA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8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CONDOMINIO MONTECRISTO II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99592" y="332656"/>
            <a:ext cx="58594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</a:t>
            </a:r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DEPARTAMENTALES</a:t>
            </a:r>
            <a:endParaRPr lang="es-ES" b="1" dirty="0" smtClean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/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MAYO 2017</a:t>
            </a:r>
            <a:endParaRPr lang="es-GT" b="1" dirty="0" smtClean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/>
            <a:endParaRPr lang="es-ES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491880" y="5373216"/>
            <a:ext cx="2124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INSPECCIONES TOTALES </a:t>
            </a:r>
            <a:r>
              <a:rPr lang="es-GT" sz="1200" b="1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es-GT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60</a:t>
            </a:r>
            <a:endParaRPr lang="es-ES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755576" y="908720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877155"/>
              </p:ext>
            </p:extLst>
          </p:nvPr>
        </p:nvGraphicFramePr>
        <p:xfrm>
          <a:off x="611560" y="2276872"/>
          <a:ext cx="8064896" cy="2561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88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99592" y="332656"/>
            <a:ext cx="58594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</a:t>
            </a:r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DEPARTAMENTALES</a:t>
            </a:r>
            <a:endParaRPr lang="es-ES" b="1" dirty="0" smtClean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/>
            <a:r>
              <a:rPr lang="es-GT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MAYO 2017</a:t>
            </a:r>
            <a:endParaRPr lang="es-GT" b="1" dirty="0" smtClean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eaLnBrk="1" hangingPunct="1"/>
            <a:endParaRPr lang="es-ES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755576" y="908720"/>
            <a:ext cx="79208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3419872" y="5661248"/>
            <a:ext cx="2182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INSPECCIONES TOTALES 281</a:t>
            </a:r>
            <a:endParaRPr lang="es-ES" sz="12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466960"/>
              </p:ext>
            </p:extLst>
          </p:nvPr>
        </p:nvGraphicFramePr>
        <p:xfrm>
          <a:off x="323528" y="1255986"/>
          <a:ext cx="8352928" cy="4261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51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8"/>
          <p:cNvSpPr txBox="1">
            <a:spLocks/>
          </p:cNvSpPr>
          <p:nvPr/>
        </p:nvSpPr>
        <p:spPr bwMode="auto">
          <a:xfrm>
            <a:off x="3347864" y="5589240"/>
            <a:ext cx="22322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GT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INSPECCIONES TOTALES 253</a:t>
            </a:r>
          </a:p>
        </p:txBody>
      </p:sp>
      <p:sp>
        <p:nvSpPr>
          <p:cNvPr id="8" name="3 CuadroTexto"/>
          <p:cNvSpPr txBox="1">
            <a:spLocks noChangeArrowheads="1"/>
          </p:cNvSpPr>
          <p:nvPr/>
        </p:nvSpPr>
        <p:spPr bwMode="auto">
          <a:xfrm>
            <a:off x="2851824" y="332656"/>
            <a:ext cx="32967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VALUACIONES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ENERO A DICIEMBRE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2017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44753"/>
              </p:ext>
            </p:extLst>
          </p:nvPr>
        </p:nvGraphicFramePr>
        <p:xfrm>
          <a:off x="1331640" y="1556792"/>
          <a:ext cx="619268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8081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 txBox="1">
            <a:spLocks noGrp="1"/>
          </p:cNvSpPr>
          <p:nvPr>
            <p:ph type="body" idx="1"/>
          </p:nvPr>
        </p:nvSpPr>
        <p:spPr>
          <a:xfrm>
            <a:off x="3491880" y="5877272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INSPECCIONES TOTALES 74</a:t>
            </a:r>
          </a:p>
        </p:txBody>
      </p:sp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2243010" y="476672"/>
            <a:ext cx="47863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CONSTRUCCION EN LOTE PROPIO (CLP)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(INSPECCIONES)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ENERO A DICIEMBRE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2017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783000"/>
              </p:ext>
            </p:extLst>
          </p:nvPr>
        </p:nvGraphicFramePr>
        <p:xfrm>
          <a:off x="1513044" y="1988840"/>
          <a:ext cx="593927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166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7006" t="18993" r="18698" b="13825"/>
          <a:stretch/>
        </p:blipFill>
        <p:spPr>
          <a:xfrm>
            <a:off x="1475656" y="101270"/>
            <a:ext cx="5472608" cy="664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3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1691680" y="980728"/>
            <a:ext cx="53578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buClr>
                <a:schemeClr val="bg1"/>
              </a:buClr>
            </a:pPr>
            <a:r>
              <a:rPr lang="es-MX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</a:t>
            </a:r>
            <a: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ACUMULADAS </a:t>
            </a:r>
          </a:p>
          <a:p>
            <a:pPr lvl="1" algn="ctr" eaLnBrk="1" hangingPunct="1">
              <a:buClr>
                <a:schemeClr val="bg1"/>
              </a:buClr>
            </a:pPr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MAYO 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879208"/>
              </p:ext>
            </p:extLst>
          </p:nvPr>
        </p:nvGraphicFramePr>
        <p:xfrm>
          <a:off x="1691680" y="2636911"/>
          <a:ext cx="5904657" cy="100811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42912"/>
                <a:gridCol w="1353304"/>
                <a:gridCol w="1355137"/>
                <a:gridCol w="1353304"/>
              </a:tblGrid>
              <a:tr h="55138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Ejecutado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2016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Ejecutado</a:t>
                      </a:r>
                      <a:endParaRPr kumimoji="0" lang="es-ES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2017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</a:tr>
              <a:tr h="4567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Acumulado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4,661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5,778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24%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pic>
        <p:nvPicPr>
          <p:cNvPr id="30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36512" y="5670376"/>
            <a:ext cx="9107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7597" t="18993" r="19288" b="14563"/>
          <a:stretch/>
        </p:blipFill>
        <p:spPr>
          <a:xfrm>
            <a:off x="1547664" y="164386"/>
            <a:ext cx="5400600" cy="665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7597" t="18993" r="18698" b="19731"/>
          <a:stretch/>
        </p:blipFill>
        <p:spPr>
          <a:xfrm>
            <a:off x="1331640" y="260648"/>
            <a:ext cx="5745024" cy="644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8188" t="19732" r="19288" b="31543"/>
          <a:stretch/>
        </p:blipFill>
        <p:spPr>
          <a:xfrm>
            <a:off x="467544" y="188640"/>
            <a:ext cx="6441443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2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7006" t="17516" r="18698" b="13825"/>
          <a:stretch/>
        </p:blipFill>
        <p:spPr>
          <a:xfrm>
            <a:off x="1403648" y="116632"/>
            <a:ext cx="5472608" cy="659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7006" t="18993" r="18698" b="13825"/>
          <a:stretch/>
        </p:blipFill>
        <p:spPr>
          <a:xfrm>
            <a:off x="1547664" y="116632"/>
            <a:ext cx="540060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7597" t="19273" r="19879" b="14563"/>
          <a:stretch/>
        </p:blipFill>
        <p:spPr>
          <a:xfrm>
            <a:off x="1547664" y="188640"/>
            <a:ext cx="5184576" cy="647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7598" t="18254" r="19288" b="17516"/>
          <a:stretch/>
        </p:blipFill>
        <p:spPr>
          <a:xfrm>
            <a:off x="1475656" y="116632"/>
            <a:ext cx="5544616" cy="660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68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pPr lvl="1" eaLnBrk="1" hangingPunct="1"/>
            <a: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s-MX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s-MX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</a:t>
            </a:r>
            <a:r>
              <a:rPr lang="es-MX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ACUMULADAS </a:t>
            </a:r>
            <a:br>
              <a:rPr lang="es-MX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MAYO 2017</a:t>
            </a:r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endParaRPr lang="es-ES" dirty="0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803866"/>
              </p:ext>
            </p:extLst>
          </p:nvPr>
        </p:nvGraphicFramePr>
        <p:xfrm>
          <a:off x="1666020" y="3068960"/>
          <a:ext cx="626180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5" name="Worksheet" r:id="rId3" imgW="5191003" imgH="628637" progId="Excel.Sheet.8">
                  <p:embed/>
                </p:oleObj>
              </mc:Choice>
              <mc:Fallback>
                <p:oleObj name="Worksheet" r:id="rId3" imgW="5191003" imgH="62863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6020" y="3068960"/>
                        <a:ext cx="6261808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94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ChangeArrowheads="1"/>
          </p:cNvSpPr>
          <p:nvPr/>
        </p:nvSpPr>
        <p:spPr bwMode="auto">
          <a:xfrm>
            <a:off x="1043608" y="1268760"/>
            <a:ext cx="69294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SIN 1B Y 2B </a:t>
            </a:r>
          </a:p>
          <a:p>
            <a:pPr algn="ctr" eaLnBrk="1" hangingPunct="1"/>
            <a:r>
              <a:rPr lang="es-MX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MAYO 2017</a:t>
            </a:r>
          </a:p>
          <a:p>
            <a:pPr algn="ctr" eaLnBrk="1" hangingPunct="1"/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ea typeface="MS Pゴシック" pitchFamily="-92" charset="-128"/>
              <a:cs typeface="Arial" panose="020B0604020202020204" pitchFamily="34" charset="0"/>
            </a:endParaRPr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325265"/>
              </p:ext>
            </p:extLst>
          </p:nvPr>
        </p:nvGraphicFramePr>
        <p:xfrm>
          <a:off x="827584" y="2420888"/>
          <a:ext cx="763284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47664" y="692696"/>
            <a:ext cx="58594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INSPECCIONES ACUMULADAS</a:t>
            </a:r>
          </a:p>
          <a:p>
            <a:pPr algn="ctr" eaLnBrk="1" hangingPunct="1"/>
            <a:r>
              <a:rPr lang="es-ES" sz="2000" b="1" dirty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SIN 1B Y </a:t>
            </a:r>
            <a:r>
              <a:rPr lang="es-ES" sz="2000" b="1" dirty="0" smtClean="0">
                <a:solidFill>
                  <a:schemeClr val="tx2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2B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MAYO 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638058"/>
              </p:ext>
            </p:extLst>
          </p:nvPr>
        </p:nvGraphicFramePr>
        <p:xfrm>
          <a:off x="467544" y="1988840"/>
          <a:ext cx="8229600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CuadroTexto"/>
          <p:cNvSpPr txBox="1">
            <a:spLocks noChangeArrowheads="1"/>
          </p:cNvSpPr>
          <p:nvPr/>
        </p:nvSpPr>
        <p:spPr bwMode="auto">
          <a:xfrm>
            <a:off x="3059832" y="836712"/>
            <a:ext cx="32967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INSPECCIONES DE </a:t>
            </a:r>
          </a:p>
          <a:p>
            <a:pPr algn="ctr"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ENERO A DICIEMBRE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2017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4746201"/>
              </p:ext>
            </p:extLst>
          </p:nvPr>
        </p:nvGraphicFramePr>
        <p:xfrm>
          <a:off x="1259632" y="1988840"/>
          <a:ext cx="648072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979712" y="548680"/>
            <a:ext cx="46031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INSPECCIONES AL MES DE MAYO 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547664" y="1052736"/>
            <a:ext cx="5447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VIVIENDAS INDIVIDUALES Y APARTAMENTOS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348875"/>
              </p:ext>
            </p:extLst>
          </p:nvPr>
        </p:nvGraphicFramePr>
        <p:xfrm>
          <a:off x="1331640" y="2132856"/>
          <a:ext cx="6048672" cy="244207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700966"/>
                <a:gridCol w="1485623"/>
                <a:gridCol w="1493713"/>
                <a:gridCol w="1368370"/>
              </a:tblGrid>
              <a:tr h="8196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INSPECCIONES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TOTALES</a:t>
                      </a: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VIVIENDAS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APARTAMENTOS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</a:tr>
              <a:tr h="4240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Primeras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1,925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1,230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695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4253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Segundas 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1,683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1,112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571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4191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Terceras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1,379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1,085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294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35384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Subtotal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4,967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3,427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1,560</a:t>
                      </a:r>
                      <a:endParaRPr kumimoji="0" lang="es-G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648019"/>
              </p:ext>
            </p:extLst>
          </p:nvPr>
        </p:nvGraphicFramePr>
        <p:xfrm>
          <a:off x="1331640" y="4869160"/>
          <a:ext cx="6048672" cy="35384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656184"/>
                <a:gridCol w="1512168"/>
                <a:gridCol w="1512168"/>
                <a:gridCol w="1368152"/>
              </a:tblGrid>
              <a:tr h="35384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Segundas B</a:t>
                      </a: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791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751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40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872066"/>
              </p:ext>
            </p:extLst>
          </p:nvPr>
        </p:nvGraphicFramePr>
        <p:xfrm>
          <a:off x="1331640" y="5201419"/>
          <a:ext cx="6048672" cy="3048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656184"/>
                <a:gridCol w="1512168"/>
                <a:gridCol w="1512168"/>
                <a:gridCol w="1368152"/>
              </a:tblGrid>
              <a:tr h="2818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5,778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4,178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1,600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3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344259" y="548680"/>
            <a:ext cx="41032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 COMPARATIVO AÑOS 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2016-2017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547664" y="1052736"/>
            <a:ext cx="56403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INSPECCIONES ACUMULADAS AL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MES DE MAYO</a:t>
            </a:r>
            <a:endParaRPr lang="es-ES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6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501297"/>
              </p:ext>
            </p:extLst>
          </p:nvPr>
        </p:nvGraphicFramePr>
        <p:xfrm>
          <a:off x="1403648" y="2132856"/>
          <a:ext cx="6166445" cy="2448273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437721"/>
                <a:gridCol w="1255705"/>
                <a:gridCol w="1262543"/>
                <a:gridCol w="1156599"/>
                <a:gridCol w="1053877"/>
              </a:tblGrid>
              <a:tr h="81961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INSPECCIONES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AÑO 2016</a:t>
                      </a: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AÑO 2017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DIFERENCIA 2016 - 2017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DIFERENCIA EN %</a:t>
                      </a:r>
                      <a:endParaRPr kumimoji="0" lang="es-E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ctr" horzOverflow="overflow">
                    <a:solidFill>
                      <a:schemeClr val="tx2"/>
                    </a:solidFill>
                  </a:tcPr>
                </a:tc>
              </a:tr>
              <a:tr h="4240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Primeras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1,383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1,925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542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39%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4253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Segundas A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1,214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1,683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469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39%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4253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Terceras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1,275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1,379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104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  <a:tr h="35384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Subtotal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3,872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4,987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1,115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29%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79102" r="8006" b="12840"/>
          <a:stretch>
            <a:fillRect/>
          </a:stretch>
        </p:blipFill>
        <p:spPr bwMode="auto">
          <a:xfrm>
            <a:off x="0" y="5857875"/>
            <a:ext cx="9144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640894"/>
              </p:ext>
            </p:extLst>
          </p:nvPr>
        </p:nvGraphicFramePr>
        <p:xfrm>
          <a:off x="1403648" y="4869160"/>
          <a:ext cx="6166445" cy="353841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437721"/>
                <a:gridCol w="1255705"/>
                <a:gridCol w="1262543"/>
                <a:gridCol w="1010034"/>
                <a:gridCol w="1200442"/>
              </a:tblGrid>
              <a:tr h="35384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Segundas B</a:t>
                      </a: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789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791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509236"/>
              </p:ext>
            </p:extLst>
          </p:nvPr>
        </p:nvGraphicFramePr>
        <p:xfrm>
          <a:off x="1403648" y="5229200"/>
          <a:ext cx="6166445" cy="30480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437721"/>
                <a:gridCol w="1255705"/>
                <a:gridCol w="1262543"/>
                <a:gridCol w="1010034"/>
                <a:gridCol w="1200442"/>
              </a:tblGrid>
              <a:tr h="28183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1439" marR="91439" anchor="b" horzOverflow="overflow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4,661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5,778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G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1,117</a:t>
                      </a:r>
                      <a:endParaRPr kumimoji="0" lang="es-E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24%</a:t>
                      </a:r>
                    </a:p>
                  </a:txBody>
                  <a:tcPr marL="91439" marR="91439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6 CuadroTexto"/>
          <p:cNvSpPr txBox="1">
            <a:spLocks noChangeArrowheads="1"/>
          </p:cNvSpPr>
          <p:nvPr/>
        </p:nvSpPr>
        <p:spPr bwMode="auto">
          <a:xfrm>
            <a:off x="2483768" y="620688"/>
            <a:ext cx="4143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PRIMERAS INSPECCIONES </a:t>
            </a: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MAYO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 eaLnBrk="1" hangingPunct="1"/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2016 </a:t>
            </a:r>
            <a:r>
              <a:rPr lang="es-GT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-  </a:t>
            </a:r>
            <a:r>
              <a:rPr lang="es-GT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2017</a:t>
            </a:r>
            <a:endParaRPr lang="es-GT" sz="2000" b="1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4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455221"/>
              </p:ext>
            </p:extLst>
          </p:nvPr>
        </p:nvGraphicFramePr>
        <p:xfrm>
          <a:off x="755576" y="1988840"/>
          <a:ext cx="770485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15884</TotalTime>
  <Words>387</Words>
  <Application>Microsoft Office PowerPoint</Application>
  <PresentationFormat>Presentación en pantalla (4:3)</PresentationFormat>
  <Paragraphs>215</Paragraphs>
  <Slides>26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</vt:lpstr>
      <vt:lpstr>MS Pゴシック</vt:lpstr>
      <vt:lpstr>Tema de Office</vt:lpstr>
      <vt:lpstr>Microsoft Excel 97-2003 Worksheet</vt:lpstr>
      <vt:lpstr>Presentación de PowerPoint</vt:lpstr>
      <vt:lpstr>Presentación de PowerPoint</vt:lpstr>
      <vt:lpstr>   INSPECCIONES ACUMULADAS  MAYO 2017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FHA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mmorales</dc:creator>
  <cp:lastModifiedBy>Linda Gomar</cp:lastModifiedBy>
  <cp:revision>1459</cp:revision>
  <cp:lastPrinted>2017-05-08T20:10:40Z</cp:lastPrinted>
  <dcterms:created xsi:type="dcterms:W3CDTF">2012-02-02T15:42:59Z</dcterms:created>
  <dcterms:modified xsi:type="dcterms:W3CDTF">2017-06-06T16:52:54Z</dcterms:modified>
</cp:coreProperties>
</file>