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1" r:id="rId3"/>
    <p:sldId id="335" r:id="rId4"/>
    <p:sldId id="334" r:id="rId5"/>
    <p:sldId id="344" r:id="rId6"/>
    <p:sldId id="264" r:id="rId7"/>
    <p:sldId id="32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323" r:id="rId17"/>
    <p:sldId id="318" r:id="rId18"/>
    <p:sldId id="319" r:id="rId19"/>
    <p:sldId id="308" r:id="rId20"/>
    <p:sldId id="341" r:id="rId21"/>
    <p:sldId id="338" r:id="rId22"/>
    <p:sldId id="343" r:id="rId23"/>
    <p:sldId id="342" r:id="rId24"/>
    <p:sldId id="309" r:id="rId25"/>
    <p:sldId id="332" r:id="rId26"/>
    <p:sldId id="336" r:id="rId27"/>
    <p:sldId id="337" r:id="rId28"/>
  </p:sldIdLst>
  <p:sldSz cx="9144000" cy="6858000" type="screen4x3"/>
  <p:notesSz cx="6797675" cy="9928225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1D0"/>
    <a:srgbClr val="006699"/>
    <a:srgbClr val="4383D1"/>
    <a:srgbClr val="996600"/>
    <a:srgbClr val="43C0E7"/>
    <a:srgbClr val="6D8838"/>
    <a:srgbClr val="356177"/>
    <a:srgbClr val="0B167B"/>
    <a:srgbClr val="3E718A"/>
    <a:srgbClr val="D8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5486" autoAdjust="0"/>
  </p:normalViewPr>
  <p:slideViewPr>
    <p:cSldViewPr>
      <p:cViewPr varScale="1">
        <p:scale>
          <a:sx n="99" d="100"/>
          <a:sy n="99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SEPTIEMBRE%202017\GRAFICAS%20INFORMES%20SEPTIEMBRE%202017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1AS 2AS Y 3AS sin 1b y 2 (2)'!$B$5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820948932845065E-3"/>
                  <c:y val="6.2989048585139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49364061044536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64850470697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4104744664224981E-3"/>
                  <c:y val="1.889671457554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8925693597070518E-3"/>
                  <c:y val="4.25151279111663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374664252991552E-2"/>
                  <c:y val="9.4483572877709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592287914906587E-3"/>
                  <c:y val="9.2594008477347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8925693597071073E-3"/>
                  <c:y val="-6.2989048585139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(2)'!$C$5:$N$5</c:f>
              <c:numCache>
                <c:formatCode>General</c:formatCode>
                <c:ptCount val="12"/>
                <c:pt idx="0">
                  <c:v>250</c:v>
                </c:pt>
                <c:pt idx="1">
                  <c:v>377</c:v>
                </c:pt>
                <c:pt idx="2">
                  <c:v>436</c:v>
                </c:pt>
                <c:pt idx="3">
                  <c:v>281</c:v>
                </c:pt>
                <c:pt idx="4">
                  <c:v>372</c:v>
                </c:pt>
                <c:pt idx="5">
                  <c:v>377</c:v>
                </c:pt>
                <c:pt idx="6">
                  <c:v>405</c:v>
                </c:pt>
                <c:pt idx="7">
                  <c:v>407</c:v>
                </c:pt>
                <c:pt idx="8">
                  <c:v>285</c:v>
                </c:pt>
              </c:numCache>
            </c:numRef>
          </c:val>
        </c:ser>
        <c:ser>
          <c:idx val="1"/>
          <c:order val="1"/>
          <c:tx>
            <c:strRef>
              <c:f>'1. 1AS 2AS Y 3AS sin 1b y 2 (2)'!$B$6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820948932844997E-3"/>
                  <c:y val="-2.2046167004798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540924024314759E-3"/>
                  <c:y val="6.10968972437824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283795731379712E-3"/>
                  <c:y val="-1.892151341356749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485152443379849E-3"/>
                  <c:y val="-4.6296950710077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342851647172167E-17"/>
                  <c:y val="-3.1494524292569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932060646511502E-3"/>
                  <c:y val="9.24775013889829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17917710357112E-3"/>
                  <c:y val="-1.2397187117400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462846798534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(2)'!$C$6:$N$6</c:f>
              <c:numCache>
                <c:formatCode>General</c:formatCode>
                <c:ptCount val="12"/>
                <c:pt idx="0">
                  <c:v>253</c:v>
                </c:pt>
                <c:pt idx="1">
                  <c:v>339</c:v>
                </c:pt>
                <c:pt idx="2">
                  <c:v>414</c:v>
                </c:pt>
                <c:pt idx="3">
                  <c:v>289</c:v>
                </c:pt>
                <c:pt idx="4">
                  <c:v>385</c:v>
                </c:pt>
                <c:pt idx="5">
                  <c:v>379</c:v>
                </c:pt>
                <c:pt idx="6">
                  <c:v>407</c:v>
                </c:pt>
                <c:pt idx="7">
                  <c:v>429</c:v>
                </c:pt>
                <c:pt idx="8">
                  <c:v>313</c:v>
                </c:pt>
              </c:numCache>
            </c:numRef>
          </c:val>
        </c:ser>
        <c:ser>
          <c:idx val="2"/>
          <c:order val="2"/>
          <c:tx>
            <c:strRef>
              <c:f>'1. 1AS 2AS Y 3AS sin 1b y 2 (2)'!$B$7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4.4462846798534851E-3"/>
                  <c:y val="-6.29890485851394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41897865689722E-3"/>
                  <c:y val="7.58993236612899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41897865689995E-3"/>
                  <c:y val="-1.5747262146284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104744664224981E-3"/>
                  <c:y val="-1.2597809717027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750129486102341E-17"/>
                  <c:y val="-2.7743250416694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5864121293022345E-3"/>
                  <c:y val="-4.6238750694491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(2)'!$C$7:$N$7</c:f>
              <c:numCache>
                <c:formatCode>General</c:formatCode>
                <c:ptCount val="12"/>
                <c:pt idx="0">
                  <c:v>228</c:v>
                </c:pt>
                <c:pt idx="1">
                  <c:v>226</c:v>
                </c:pt>
                <c:pt idx="2">
                  <c:v>291</c:v>
                </c:pt>
                <c:pt idx="3">
                  <c:v>307</c:v>
                </c:pt>
                <c:pt idx="4">
                  <c:v>279</c:v>
                </c:pt>
                <c:pt idx="5">
                  <c:v>226</c:v>
                </c:pt>
                <c:pt idx="6">
                  <c:v>416</c:v>
                </c:pt>
                <c:pt idx="7">
                  <c:v>335</c:v>
                </c:pt>
                <c:pt idx="8">
                  <c:v>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72840"/>
        <c:axId val="568079112"/>
      </c:barChart>
      <c:catAx>
        <c:axId val="56807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9112"/>
        <c:crosses val="autoZero"/>
        <c:auto val="1"/>
        <c:lblAlgn val="ctr"/>
        <c:lblOffset val="100"/>
        <c:noMultiLvlLbl val="0"/>
      </c:catAx>
      <c:valAx>
        <c:axId val="56807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85743424083826"/>
          <c:y val="6.7523133817758652E-2"/>
          <c:w val="0.50070343278096152"/>
          <c:h val="0.8324296465104130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MES'!$C$4:$C$25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MES'!$D$4:$D$25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MES'!$E$4:$E$25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MES'!$F$4:$F$25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MES'!$G$4:$G$25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MES'!$H$4:$H$25</c:f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MES'!$I$4:$I$25</c:f>
            </c:numRef>
          </c:val>
        </c:ser>
        <c:ser>
          <c:idx val="7"/>
          <c:order val="7"/>
          <c:spPr>
            <a:solidFill>
              <a:srgbClr val="4081D0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MES'!$J$4:$J$25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55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MES'!$K$4:$K$25</c:f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MES'!$L$4:$L$25</c:f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MES'!$M$4:$M$25</c:f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MES'!$N$4:$N$25</c:f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CONDADO SANTA ESMERALDA, FASE 2</c:v>
                </c:pt>
                <c:pt idx="2">
                  <c:v>SACATEPEQUEZ, LUZ DE ESPERANZA, RESIDENCIAL FUENTES DEL VALLE SAN MIGUEL</c:v>
                </c:pt>
                <c:pt idx="3">
                  <c:v>SANTA ROSA, CONDOMINIO VISTAS DE SANTA MARTA, LOTIFICACION VILLAS DE BARBERENA</c:v>
                </c:pt>
                <c:pt idx="4">
                  <c:v>SUCHITEPEQUEZ, CONDOMINIO LA GIRALDA</c:v>
                </c:pt>
              </c:strCache>
            </c:strRef>
          </c:cat>
          <c:val>
            <c:numRef>
              <c:f>'DEP ACUMULADAS DEL MES'!$O$4:$O$25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68090872"/>
        <c:axId val="568080680"/>
      </c:barChart>
      <c:catAx>
        <c:axId val="568090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80680"/>
        <c:crosses val="autoZero"/>
        <c:auto val="1"/>
        <c:lblAlgn val="ctr"/>
        <c:lblOffset val="100"/>
        <c:noMultiLvlLbl val="0"/>
      </c:catAx>
      <c:valAx>
        <c:axId val="568080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9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'DEP ACUMULADAS TOTAL'!$C$3</c:f>
              <c:strCache>
                <c:ptCount val="1"/>
                <c:pt idx="0">
                  <c:v>ENERO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TOTAL'!$C$4:$C$28</c:f>
            </c:numRef>
          </c:val>
        </c:ser>
        <c:ser>
          <c:idx val="1"/>
          <c:order val="1"/>
          <c:tx>
            <c:strRef>
              <c:f>'DEP ACUMULADAS TOTAL'!$D$3</c:f>
              <c:strCache>
                <c:ptCount val="1"/>
                <c:pt idx="0">
                  <c:v>FEBRERO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TOTAL'!$D$4:$D$28</c:f>
            </c:numRef>
          </c:val>
        </c:ser>
        <c:ser>
          <c:idx val="2"/>
          <c:order val="2"/>
          <c:tx>
            <c:strRef>
              <c:f>'DEP ACUMULADAS TOTAL'!$E$3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TOTAL'!$E$4:$E$28</c:f>
            </c:numRef>
          </c:val>
        </c:ser>
        <c:ser>
          <c:idx val="3"/>
          <c:order val="3"/>
          <c:tx>
            <c:strRef>
              <c:f>'DEP ACUMULADAS TOTAL'!$F$3</c:f>
              <c:strCache>
                <c:ptCount val="1"/>
                <c:pt idx="0">
                  <c:v>ABRIL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TOTAL'!$F$4:$F$28</c:f>
            </c:numRef>
          </c:val>
        </c:ser>
        <c:ser>
          <c:idx val="4"/>
          <c:order val="4"/>
          <c:tx>
            <c:strRef>
              <c:f>'DEP ACUMULADAS TOTAL'!$G$3</c:f>
              <c:strCache>
                <c:ptCount val="1"/>
                <c:pt idx="0">
                  <c:v>MAYO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TOTAL'!$G$4:$G$28</c:f>
            </c:numRef>
          </c:val>
        </c:ser>
        <c:ser>
          <c:idx val="5"/>
          <c:order val="5"/>
          <c:tx>
            <c:strRef>
              <c:f>'DEP ACUMULADAS TOTAL'!$H$3</c:f>
              <c:strCache>
                <c:ptCount val="1"/>
                <c:pt idx="0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TOTAL'!$H$4:$H$28</c:f>
            </c:numRef>
          </c:val>
        </c:ser>
        <c:ser>
          <c:idx val="6"/>
          <c:order val="6"/>
          <c:tx>
            <c:strRef>
              <c:f>'DEP ACUMULADAS TOTAL'!$I$3</c:f>
              <c:strCache>
                <c:ptCount val="1"/>
                <c:pt idx="0">
                  <c:v>JULIO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TOTAL'!$I$4:$I$28</c:f>
            </c:numRef>
          </c:val>
        </c:ser>
        <c:ser>
          <c:idx val="7"/>
          <c:order val="7"/>
          <c:tx>
            <c:strRef>
              <c:f>'DEP ACUMULADAS TOTAL'!$J$3</c:f>
              <c:strCache>
                <c:ptCount val="1"/>
                <c:pt idx="0">
                  <c:v>AGOSTO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TOTAL'!$J$4:$J$28</c:f>
            </c:numRef>
          </c:val>
        </c:ser>
        <c:ser>
          <c:idx val="8"/>
          <c:order val="8"/>
          <c:tx>
            <c:strRef>
              <c:f>'DEP ACUMULADAS TOTAL'!$K$3</c:f>
              <c:strCache>
                <c:ptCount val="1"/>
                <c:pt idx="0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TOTAL'!$K$4:$K$28</c:f>
            </c:numRef>
          </c:val>
        </c:ser>
        <c:ser>
          <c:idx val="9"/>
          <c:order val="9"/>
          <c:tx>
            <c:strRef>
              <c:f>'DEP ACUMULADAS TOTAL'!$L$3</c:f>
              <c:strCache>
                <c:ptCount val="1"/>
                <c:pt idx="0">
                  <c:v>OCTUBRE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TOTAL'!$L$4:$L$28</c:f>
            </c:numRef>
          </c:val>
        </c:ser>
        <c:ser>
          <c:idx val="10"/>
          <c:order val="10"/>
          <c:tx>
            <c:strRef>
              <c:f>'DEP ACUMULADAS TOTAL'!$M$3</c:f>
              <c:strCache>
                <c:ptCount val="1"/>
                <c:pt idx="0">
                  <c:v>NOVIEMBRE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TOTAL'!$M$4:$M$28</c:f>
            </c:numRef>
          </c:val>
        </c:ser>
        <c:ser>
          <c:idx val="11"/>
          <c:order val="11"/>
          <c:tx>
            <c:strRef>
              <c:f>'DEP ACUMULADAS TOTAL'!$N$3</c:f>
              <c:strCache>
                <c:ptCount val="1"/>
                <c:pt idx="0">
                  <c:v>ACUMULADO</c:v>
                </c:pt>
              </c:strCache>
            </c:strRef>
          </c:tx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TOTAL'!$B$4:$B$28</c:f>
              <c:strCache>
                <c:ptCount val="15"/>
                <c:pt idx="0">
                  <c:v>CHIMALTENANGO, BOSQUES DEL PORVENIR</c:v>
                </c:pt>
                <c:pt idx="1">
                  <c:v>ESCUINTLA, CONDADO SANTA ESMERALDA</c:v>
                </c:pt>
                <c:pt idx="2">
                  <c:v>ESCUINTLA, CONDADO SANTA ESMERALDA, FASE 2</c:v>
                </c:pt>
                <c:pt idx="3">
                  <c:v>ESCUINTLA, PACIFIC GARDENS</c:v>
                </c:pt>
                <c:pt idx="4">
                  <c:v>QUETZALTENANGO, CONDOMINIO ALTOS DE VISTA BELLA</c:v>
                </c:pt>
                <c:pt idx="5">
                  <c:v>QUETZALTENANGO, RESIDENCIAL PINOS DE LO ALTO (PRIMERA FASE)</c:v>
                </c:pt>
                <c:pt idx="6">
                  <c:v>SACATEPEQUEZ, CONDOMINIO FUENTES DEL VALLE SAN MIGUEL</c:v>
                </c:pt>
                <c:pt idx="7">
                  <c:v>SACATEPEQUEZ, LOS ENCINOS</c:v>
                </c:pt>
                <c:pt idx="8">
                  <c:v>SACATEPEQUEZ, LUZ DE LA ESPERANZA</c:v>
                </c:pt>
                <c:pt idx="9">
                  <c:v>SACATEPEQUEZ, CONDOMINIO SAN MIGUEL BUENA VISTA</c:v>
                </c:pt>
                <c:pt idx="10">
                  <c:v>SANTA ROSA, CONDOMINIO VISTAS DE SANTA MARTA</c:v>
                </c:pt>
                <c:pt idx="11">
                  <c:v>SANTA ROSA, LOTIFICACION  VILLAS DE BARBERENA</c:v>
                </c:pt>
                <c:pt idx="12">
                  <c:v>SUCHITEPEQUEZ, COMUNIDAD LA PAZ</c:v>
                </c:pt>
                <c:pt idx="13">
                  <c:v>SUCHITEPEQUEZ, CONDOMINIO CONDADO SAN ANDRES</c:v>
                </c:pt>
                <c:pt idx="14">
                  <c:v>SUCHITEPEQUEZ, CONDOMINIO LA GIRALDA</c:v>
                </c:pt>
              </c:strCache>
            </c:strRef>
          </c:cat>
          <c:val>
            <c:numRef>
              <c:f>'DEP ACUMULADAS TOTAL'!$N$4:$N$28</c:f>
              <c:numCache>
                <c:formatCode>General</c:formatCode>
                <c:ptCount val="15"/>
                <c:pt idx="0">
                  <c:v>26</c:v>
                </c:pt>
                <c:pt idx="1">
                  <c:v>1</c:v>
                </c:pt>
                <c:pt idx="2">
                  <c:v>5</c:v>
                </c:pt>
                <c:pt idx="3">
                  <c:v>16</c:v>
                </c:pt>
                <c:pt idx="4">
                  <c:v>2</c:v>
                </c:pt>
                <c:pt idx="5">
                  <c:v>2</c:v>
                </c:pt>
                <c:pt idx="6">
                  <c:v>368</c:v>
                </c:pt>
                <c:pt idx="7">
                  <c:v>9</c:v>
                </c:pt>
                <c:pt idx="8">
                  <c:v>15</c:v>
                </c:pt>
                <c:pt idx="9">
                  <c:v>4</c:v>
                </c:pt>
                <c:pt idx="10">
                  <c:v>37</c:v>
                </c:pt>
                <c:pt idx="11">
                  <c:v>34</c:v>
                </c:pt>
                <c:pt idx="12">
                  <c:v>8</c:v>
                </c:pt>
                <c:pt idx="13">
                  <c:v>35</c:v>
                </c:pt>
                <c:pt idx="1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68059512"/>
        <c:axId val="568066176"/>
      </c:barChart>
      <c:catAx>
        <c:axId val="568059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66176"/>
        <c:crosses val="autoZero"/>
        <c:auto val="1"/>
        <c:lblAlgn val="ctr"/>
        <c:lblOffset val="100"/>
        <c:noMultiLvlLbl val="0"/>
      </c:catAx>
      <c:valAx>
        <c:axId val="56806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5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VALUACIONES </a:t>
            </a:r>
          </a:p>
        </c:rich>
      </c:tx>
      <c:layout>
        <c:manualLayout>
          <c:xMode val="edge"/>
          <c:yMode val="edge"/>
          <c:x val="0.37716715068411127"/>
          <c:y val="2.572347266881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VALUACIONES 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VALUACIONES '!$B$4:$M$4</c:f>
              <c:numCache>
                <c:formatCode>General</c:formatCode>
                <c:ptCount val="12"/>
                <c:pt idx="0">
                  <c:v>52</c:v>
                </c:pt>
                <c:pt idx="1">
                  <c:v>51</c:v>
                </c:pt>
                <c:pt idx="2">
                  <c:v>59</c:v>
                </c:pt>
                <c:pt idx="3">
                  <c:v>44</c:v>
                </c:pt>
                <c:pt idx="4">
                  <c:v>47</c:v>
                </c:pt>
                <c:pt idx="5">
                  <c:v>32</c:v>
                </c:pt>
                <c:pt idx="6">
                  <c:v>30</c:v>
                </c:pt>
                <c:pt idx="7">
                  <c:v>48</c:v>
                </c:pt>
                <c:pt idx="8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81072"/>
        <c:axId val="568090088"/>
      </c:barChart>
      <c:catAx>
        <c:axId val="56808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90088"/>
        <c:crosses val="autoZero"/>
        <c:auto val="1"/>
        <c:lblAlgn val="ctr"/>
        <c:lblOffset val="100"/>
        <c:noMultiLvlLbl val="0"/>
      </c:catAx>
      <c:valAx>
        <c:axId val="56809008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810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DE CLPS'!$B$3:$M$3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DE CLPS'!$B$4:$M$4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  <c:pt idx="4">
                  <c:v>19</c:v>
                </c:pt>
                <c:pt idx="5">
                  <c:v>15</c:v>
                </c:pt>
                <c:pt idx="6">
                  <c:v>14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88520"/>
        <c:axId val="568081464"/>
      </c:barChart>
      <c:catAx>
        <c:axId val="56808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81464"/>
        <c:crosses val="autoZero"/>
        <c:auto val="1"/>
        <c:lblAlgn val="ctr"/>
        <c:lblOffset val="100"/>
        <c:noMultiLvlLbl val="0"/>
      </c:catAx>
      <c:valAx>
        <c:axId val="568081464"/>
        <c:scaling>
          <c:orientation val="minMax"/>
          <c:max val="3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8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18123159112772E-2"/>
          <c:y val="3.9154512465602816E-2"/>
          <c:w val="0.92664941187907068"/>
          <c:h val="0.81189758059903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 Acumuladas sin 1B y 2B'!$B$4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8.9461484130800746E-3"/>
                  <c:y val="-9.6852300242130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715932315460474E-2"/>
                  <c:y val="2.8023615692105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517071411403E-3"/>
                  <c:y val="-4.0807610913042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9461484130800677E-3"/>
                  <c:y val="-4.26048438860396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437173148593411E-2"/>
                  <c:y val="1.291364003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928197884106756E-2"/>
                  <c:y val="-1.47967082708222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118426121122559E-2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2B'!$C$4:$N$4</c:f>
              <c:numCache>
                <c:formatCode>General</c:formatCode>
                <c:ptCount val="12"/>
                <c:pt idx="0">
                  <c:v>250</c:v>
                </c:pt>
                <c:pt idx="1">
                  <c:v>627</c:v>
                </c:pt>
                <c:pt idx="2">
                  <c:v>1063</c:v>
                </c:pt>
                <c:pt idx="3">
                  <c:v>1344</c:v>
                </c:pt>
                <c:pt idx="4">
                  <c:v>1716</c:v>
                </c:pt>
                <c:pt idx="5">
                  <c:v>2093</c:v>
                </c:pt>
                <c:pt idx="6">
                  <c:v>2498</c:v>
                </c:pt>
                <c:pt idx="7">
                  <c:v>2905</c:v>
                </c:pt>
                <c:pt idx="8" formatCode="#,##0">
                  <c:v>3190</c:v>
                </c:pt>
              </c:numCache>
            </c:numRef>
          </c:val>
        </c:ser>
        <c:ser>
          <c:idx val="1"/>
          <c:order val="1"/>
          <c:tx>
            <c:strRef>
              <c:f>'2. Acumuladas sin 1B y 2B'!$B$5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1844531437845774E-3"/>
                  <c:y val="6.5801096896786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147834515508536E-4"/>
                  <c:y val="1.1086410808818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730742065400061E-3"/>
                  <c:y val="1.5716001601494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3665394325559E-2"/>
                  <c:y val="8.2840492396077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8819590841919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461484130800122E-3"/>
                  <c:y val="-1.291364003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96065302806397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592130605612794E-3"/>
                  <c:y val="1.3888888888888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4551236775667225E-3"/>
                  <c:y val="1.291364003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2B'!$C$5:$N$5</c:f>
              <c:numCache>
                <c:formatCode>General</c:formatCode>
                <c:ptCount val="12"/>
                <c:pt idx="0">
                  <c:v>253</c:v>
                </c:pt>
                <c:pt idx="1">
                  <c:v>592</c:v>
                </c:pt>
                <c:pt idx="2">
                  <c:v>1006</c:v>
                </c:pt>
                <c:pt idx="3">
                  <c:v>1296</c:v>
                </c:pt>
                <c:pt idx="4">
                  <c:v>1681</c:v>
                </c:pt>
                <c:pt idx="5">
                  <c:v>2060</c:v>
                </c:pt>
                <c:pt idx="6">
                  <c:v>2466</c:v>
                </c:pt>
                <c:pt idx="7">
                  <c:v>2895</c:v>
                </c:pt>
                <c:pt idx="8" formatCode="#,##0">
                  <c:v>3207</c:v>
                </c:pt>
              </c:numCache>
            </c:numRef>
          </c:val>
        </c:ser>
        <c:ser>
          <c:idx val="2"/>
          <c:order val="2"/>
          <c:tx>
            <c:strRef>
              <c:f>'2. Acumuladas sin 1B y 2B'!$B$6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5.9640989420533643E-3"/>
                  <c:y val="-1.614205004035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978828349023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0936485047069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404293988695975E-3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5216172757874489E-3"/>
                  <c:y val="1.1209700482354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730742065400338E-3"/>
                  <c:y val="1.0660362369957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640989420533782E-3"/>
                  <c:y val="3.2284100080710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388195908419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437173148593302E-2"/>
                  <c:y val="3.2284100080710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2B'!$C$6:$N$6</c:f>
              <c:numCache>
                <c:formatCode>General</c:formatCode>
                <c:ptCount val="12"/>
                <c:pt idx="0">
                  <c:v>228</c:v>
                </c:pt>
                <c:pt idx="1">
                  <c:v>454</c:v>
                </c:pt>
                <c:pt idx="2">
                  <c:v>746</c:v>
                </c:pt>
                <c:pt idx="3">
                  <c:v>1068</c:v>
                </c:pt>
                <c:pt idx="4">
                  <c:v>1378</c:v>
                </c:pt>
                <c:pt idx="5">
                  <c:v>1610</c:v>
                </c:pt>
                <c:pt idx="6">
                  <c:v>1977</c:v>
                </c:pt>
                <c:pt idx="7">
                  <c:v>2308</c:v>
                </c:pt>
                <c:pt idx="8">
                  <c:v>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65000"/>
        <c:axId val="568064608"/>
      </c:barChart>
      <c:catAx>
        <c:axId val="56806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64608"/>
        <c:crosses val="autoZero"/>
        <c:auto val="1"/>
        <c:lblAlgn val="ctr"/>
        <c:lblOffset val="100"/>
        <c:noMultiLvlLbl val="0"/>
      </c:catAx>
      <c:valAx>
        <c:axId val="56806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6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88013945660016"/>
          <c:y val="0.93070561095117343"/>
          <c:w val="0.35118586949987979"/>
          <c:h val="6.6065979040755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Ene a Dic'!$B$3:$M$3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Ene a Dic'!$B$4:$M$4</c:f>
              <c:numCache>
                <c:formatCode>General</c:formatCode>
                <c:ptCount val="12"/>
                <c:pt idx="0" formatCode="0;[Red]0">
                  <c:v>910</c:v>
                </c:pt>
                <c:pt idx="1">
                  <c:v>1150</c:v>
                </c:pt>
                <c:pt idx="2" formatCode="0;[Red]0">
                  <c:v>1360</c:v>
                </c:pt>
                <c:pt idx="3" formatCode="0;[Red]0">
                  <c:v>1056</c:v>
                </c:pt>
                <c:pt idx="4" formatCode="0;[Red]0">
                  <c:v>1242</c:v>
                </c:pt>
                <c:pt idx="5" formatCode="0;[Red]0">
                  <c:v>1194</c:v>
                </c:pt>
                <c:pt idx="6" formatCode="0;[Red]0">
                  <c:v>1406</c:v>
                </c:pt>
                <c:pt idx="7" formatCode="0;[Red]0">
                  <c:v>1324</c:v>
                </c:pt>
                <c:pt idx="8" formatCode="0;[Red]0">
                  <c:v>1207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61472"/>
        <c:axId val="568065392"/>
      </c:barChart>
      <c:catAx>
        <c:axId val="5680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65392"/>
        <c:crosses val="autoZero"/>
        <c:auto val="1"/>
        <c:lblAlgn val="ctr"/>
        <c:lblOffset val="100"/>
        <c:noMultiLvlLbl val="0"/>
      </c:catAx>
      <c:valAx>
        <c:axId val="5680653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29150656648153E-2"/>
          <c:y val="5.7210723052800221E-2"/>
          <c:w val="0.88385641153833738"/>
          <c:h val="0.78497321764667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 1AS 10-11'!$B$4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6692993849746946E-3"/>
                  <c:y val="2.0520657380549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6976508061912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333333333333332E-3"/>
                  <c:y val="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10-11'!$C$4:$N$4</c:f>
              <c:numCache>
                <c:formatCode>General</c:formatCode>
                <c:ptCount val="12"/>
                <c:pt idx="0">
                  <c:v>226</c:v>
                </c:pt>
                <c:pt idx="1">
                  <c:v>276</c:v>
                </c:pt>
                <c:pt idx="2">
                  <c:v>286</c:v>
                </c:pt>
                <c:pt idx="3">
                  <c:v>320</c:v>
                </c:pt>
                <c:pt idx="4">
                  <c:v>275</c:v>
                </c:pt>
                <c:pt idx="5">
                  <c:v>334</c:v>
                </c:pt>
                <c:pt idx="6">
                  <c:v>298</c:v>
                </c:pt>
                <c:pt idx="7">
                  <c:v>368</c:v>
                </c:pt>
                <c:pt idx="8">
                  <c:v>365</c:v>
                </c:pt>
              </c:numCache>
            </c:numRef>
          </c:val>
        </c:ser>
        <c:ser>
          <c:idx val="1"/>
          <c:order val="1"/>
          <c:tx>
            <c:strRef>
              <c:f>'3. 1AS 10-11'!$B$5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10-11'!$C$5:$N$5</c:f>
              <c:numCache>
                <c:formatCode>General</c:formatCode>
                <c:ptCount val="12"/>
                <c:pt idx="0">
                  <c:v>296</c:v>
                </c:pt>
                <c:pt idx="1">
                  <c:v>430</c:v>
                </c:pt>
                <c:pt idx="2">
                  <c:v>474</c:v>
                </c:pt>
                <c:pt idx="3">
                  <c:v>319</c:v>
                </c:pt>
                <c:pt idx="4">
                  <c:v>397</c:v>
                </c:pt>
                <c:pt idx="5">
                  <c:v>406</c:v>
                </c:pt>
                <c:pt idx="6">
                  <c:v>425</c:v>
                </c:pt>
                <c:pt idx="7">
                  <c:v>418</c:v>
                </c:pt>
                <c:pt idx="8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78720"/>
        <c:axId val="568067744"/>
      </c:barChart>
      <c:catAx>
        <c:axId val="5680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67744"/>
        <c:crossesAt val="0"/>
        <c:auto val="1"/>
        <c:lblAlgn val="ctr"/>
        <c:lblOffset val="100"/>
        <c:noMultiLvlLbl val="0"/>
      </c:catAx>
      <c:valAx>
        <c:axId val="5680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68964798033326"/>
          <c:y val="0.93263837356709578"/>
          <c:w val="0.14662057545096263"/>
          <c:h val="6.7361626432904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5481189851267E-2"/>
          <c:y val="4.6296296296296294E-2"/>
          <c:w val="0.87857358727693902"/>
          <c:h val="0.7429283235495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 2DAS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66666666666666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10-11'!$C$5:$N$5</c:f>
              <c:numCache>
                <c:formatCode>General</c:formatCode>
                <c:ptCount val="12"/>
                <c:pt idx="0">
                  <c:v>297</c:v>
                </c:pt>
                <c:pt idx="1">
                  <c:v>375</c:v>
                </c:pt>
                <c:pt idx="2">
                  <c:v>410</c:v>
                </c:pt>
                <c:pt idx="3">
                  <c:v>532</c:v>
                </c:pt>
                <c:pt idx="4">
                  <c:v>389</c:v>
                </c:pt>
                <c:pt idx="5">
                  <c:v>442</c:v>
                </c:pt>
                <c:pt idx="6">
                  <c:v>438</c:v>
                </c:pt>
                <c:pt idx="7">
                  <c:v>520</c:v>
                </c:pt>
                <c:pt idx="8">
                  <c:v>431</c:v>
                </c:pt>
              </c:numCache>
            </c:numRef>
          </c:val>
        </c:ser>
        <c:ser>
          <c:idx val="1"/>
          <c:order val="1"/>
          <c:tx>
            <c:strRef>
              <c:f>'4. 2DAS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10-11'!$C$6:$N$6</c:f>
              <c:numCache>
                <c:formatCode>General</c:formatCode>
                <c:ptCount val="12"/>
                <c:pt idx="0">
                  <c:v>386</c:v>
                </c:pt>
                <c:pt idx="1">
                  <c:v>494</c:v>
                </c:pt>
                <c:pt idx="2">
                  <c:v>595</c:v>
                </c:pt>
                <c:pt idx="3">
                  <c:v>431</c:v>
                </c:pt>
                <c:pt idx="4">
                  <c:v>566</c:v>
                </c:pt>
                <c:pt idx="5">
                  <c:v>564</c:v>
                </c:pt>
                <c:pt idx="6">
                  <c:v>565</c:v>
                </c:pt>
                <c:pt idx="7">
                  <c:v>587</c:v>
                </c:pt>
                <c:pt idx="8">
                  <c:v>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72448"/>
        <c:axId val="568069704"/>
      </c:barChart>
      <c:catAx>
        <c:axId val="5680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69704"/>
        <c:crosses val="autoZero"/>
        <c:auto val="1"/>
        <c:lblAlgn val="ctr"/>
        <c:lblOffset val="100"/>
        <c:noMultiLvlLbl val="0"/>
      </c:catAx>
      <c:valAx>
        <c:axId val="56806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3RAS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10-11'!$C$5:$N$5</c:f>
              <c:numCache>
                <c:formatCode>General</c:formatCode>
                <c:ptCount val="12"/>
                <c:pt idx="0">
                  <c:v>199</c:v>
                </c:pt>
                <c:pt idx="1">
                  <c:v>278</c:v>
                </c:pt>
                <c:pt idx="2">
                  <c:v>288</c:v>
                </c:pt>
                <c:pt idx="3">
                  <c:v>225</c:v>
                </c:pt>
                <c:pt idx="4">
                  <c:v>285</c:v>
                </c:pt>
                <c:pt idx="5">
                  <c:v>257</c:v>
                </c:pt>
                <c:pt idx="6">
                  <c:v>253</c:v>
                </c:pt>
                <c:pt idx="7">
                  <c:v>329</c:v>
                </c:pt>
                <c:pt idx="8">
                  <c:v>240</c:v>
                </c:pt>
              </c:numCache>
            </c:numRef>
          </c:val>
        </c:ser>
        <c:ser>
          <c:idx val="1"/>
          <c:order val="1"/>
          <c:tx>
            <c:strRef>
              <c:f>'5. 3RAS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5.3990599683935011E-3"/>
                  <c:y val="-9.6201432164102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996866561311782E-3"/>
                  <c:y val="-2.565371524376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10-11'!$C$6:$N$6</c:f>
              <c:numCache>
                <c:formatCode>General</c:formatCode>
                <c:ptCount val="12"/>
                <c:pt idx="0">
                  <c:v>228</c:v>
                </c:pt>
                <c:pt idx="1">
                  <c:v>226</c:v>
                </c:pt>
                <c:pt idx="2">
                  <c:v>292</c:v>
                </c:pt>
                <c:pt idx="3">
                  <c:v>322</c:v>
                </c:pt>
                <c:pt idx="4">
                  <c:v>310</c:v>
                </c:pt>
                <c:pt idx="5">
                  <c:v>232</c:v>
                </c:pt>
                <c:pt idx="6">
                  <c:v>416</c:v>
                </c:pt>
                <c:pt idx="7">
                  <c:v>335</c:v>
                </c:pt>
                <c:pt idx="8">
                  <c:v>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73232"/>
        <c:axId val="568074408"/>
      </c:barChart>
      <c:catAx>
        <c:axId val="5680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4408"/>
        <c:crosses val="autoZero"/>
        <c:auto val="1"/>
        <c:lblAlgn val="ctr"/>
        <c:lblOffset val="100"/>
        <c:noMultiLvlLbl val="0"/>
      </c:catAx>
      <c:valAx>
        <c:axId val="56807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9738077113525"/>
          <c:y val="4.2119622475588682E-2"/>
          <c:w val="0.87331198681516842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1AS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111111111111112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ACUMULADAS'!$C$5:$N$5</c:f>
              <c:numCache>
                <c:formatCode>General</c:formatCode>
                <c:ptCount val="12"/>
                <c:pt idx="0">
                  <c:v>226</c:v>
                </c:pt>
                <c:pt idx="1">
                  <c:v>502</c:v>
                </c:pt>
                <c:pt idx="2" formatCode="#,##0">
                  <c:v>788</c:v>
                </c:pt>
                <c:pt idx="3">
                  <c:v>1108</c:v>
                </c:pt>
                <c:pt idx="4">
                  <c:v>1383</c:v>
                </c:pt>
                <c:pt idx="5">
                  <c:v>1717</c:v>
                </c:pt>
                <c:pt idx="6">
                  <c:v>2015</c:v>
                </c:pt>
                <c:pt idx="7">
                  <c:v>2383</c:v>
                </c:pt>
                <c:pt idx="8">
                  <c:v>2748</c:v>
                </c:pt>
              </c:numCache>
            </c:numRef>
          </c:val>
        </c:ser>
        <c:ser>
          <c:idx val="1"/>
          <c:order val="1"/>
          <c:tx>
            <c:strRef>
              <c:f>'6. 1AS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ACUMULADAS'!$C$6:$N$6</c:f>
              <c:numCache>
                <c:formatCode>General</c:formatCode>
                <c:ptCount val="12"/>
                <c:pt idx="0">
                  <c:v>296</c:v>
                </c:pt>
                <c:pt idx="1">
                  <c:v>726</c:v>
                </c:pt>
                <c:pt idx="2">
                  <c:v>1200</c:v>
                </c:pt>
                <c:pt idx="3" formatCode="#,##0">
                  <c:v>1519</c:v>
                </c:pt>
                <c:pt idx="4">
                  <c:v>1916</c:v>
                </c:pt>
                <c:pt idx="5">
                  <c:v>2322</c:v>
                </c:pt>
                <c:pt idx="6" formatCode="#,##0">
                  <c:v>2746</c:v>
                </c:pt>
                <c:pt idx="7">
                  <c:v>3164</c:v>
                </c:pt>
                <c:pt idx="8">
                  <c:v>3467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74800"/>
        <c:axId val="568070488"/>
      </c:barChart>
      <c:catAx>
        <c:axId val="5680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0488"/>
        <c:crosses val="autoZero"/>
        <c:auto val="1"/>
        <c:lblAlgn val="ctr"/>
        <c:lblOffset val="100"/>
        <c:noMultiLvlLbl val="0"/>
      </c:catAx>
      <c:valAx>
        <c:axId val="5680704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17517387647287E-2"/>
          <c:y val="4.7710579711295338E-2"/>
          <c:w val="0.92394900616010212"/>
          <c:h val="0.73837490818077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'7. 2DAS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ACUMULADAS'!$C$5:$N$5</c:f>
              <c:numCache>
                <c:formatCode>General</c:formatCode>
                <c:ptCount val="12"/>
                <c:pt idx="0">
                  <c:v>297</c:v>
                </c:pt>
                <c:pt idx="1">
                  <c:v>672</c:v>
                </c:pt>
                <c:pt idx="2" formatCode="#,##0">
                  <c:v>1082</c:v>
                </c:pt>
                <c:pt idx="3">
                  <c:v>1614</c:v>
                </c:pt>
                <c:pt idx="4">
                  <c:v>2003</c:v>
                </c:pt>
                <c:pt idx="5">
                  <c:v>2445</c:v>
                </c:pt>
                <c:pt idx="6" formatCode="#,##0">
                  <c:v>2883</c:v>
                </c:pt>
                <c:pt idx="7">
                  <c:v>3403</c:v>
                </c:pt>
                <c:pt idx="8">
                  <c:v>3834</c:v>
                </c:pt>
              </c:numCache>
            </c:numRef>
          </c:val>
        </c:ser>
        <c:ser>
          <c:idx val="1"/>
          <c:order val="1"/>
          <c:tx>
            <c:strRef>
              <c:f>'7. 2DAS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ACUMULADAS'!$C$6:$N$6</c:f>
              <c:numCache>
                <c:formatCode>General</c:formatCode>
                <c:ptCount val="12"/>
                <c:pt idx="0">
                  <c:v>386</c:v>
                </c:pt>
                <c:pt idx="1">
                  <c:v>880</c:v>
                </c:pt>
                <c:pt idx="2" formatCode="#,##0">
                  <c:v>1475</c:v>
                </c:pt>
                <c:pt idx="3">
                  <c:v>1906</c:v>
                </c:pt>
                <c:pt idx="4">
                  <c:v>2472</c:v>
                </c:pt>
                <c:pt idx="5">
                  <c:v>3036</c:v>
                </c:pt>
                <c:pt idx="6">
                  <c:v>3599</c:v>
                </c:pt>
                <c:pt idx="7">
                  <c:v>4186</c:v>
                </c:pt>
                <c:pt idx="8">
                  <c:v>4690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76760"/>
        <c:axId val="568077544"/>
      </c:barChart>
      <c:catAx>
        <c:axId val="56807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7544"/>
        <c:crosses val="autoZero"/>
        <c:auto val="1"/>
        <c:lblAlgn val="ctr"/>
        <c:lblOffset val="100"/>
        <c:noMultiLvlLbl val="0"/>
      </c:catAx>
      <c:valAx>
        <c:axId val="56807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4782647607057"/>
          <c:y val="3.3623429381525037E-2"/>
          <c:w val="0.89745217352392948"/>
          <c:h val="0.81562301584996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'8. 3RAS ACUMULADAS'!$A$6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3888888888888888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991470083570958E-3"/>
                  <c:y val="-1.912744840483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495735041785479E-2"/>
                  <c:y val="-2.7324926292625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945308545964074E-2"/>
                  <c:y val="1.092997051705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495735041785479E-2"/>
                  <c:y val="8.1974778877875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147014529249837E-2"/>
                  <c:y val="-8.1974778877875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945308545964126E-2"/>
                  <c:y val="-1.7761202090206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22930168252903E-2"/>
                      <c:h val="4.762734652804537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ACUMULADAS'!$B$6:$M$6</c:f>
              <c:numCache>
                <c:formatCode>General</c:formatCode>
                <c:ptCount val="12"/>
                <c:pt idx="0">
                  <c:v>199</c:v>
                </c:pt>
                <c:pt idx="1">
                  <c:v>477</c:v>
                </c:pt>
                <c:pt idx="2">
                  <c:v>765</c:v>
                </c:pt>
                <c:pt idx="3">
                  <c:v>990</c:v>
                </c:pt>
                <c:pt idx="4">
                  <c:v>1275</c:v>
                </c:pt>
                <c:pt idx="5">
                  <c:v>1532</c:v>
                </c:pt>
                <c:pt idx="6">
                  <c:v>1785</c:v>
                </c:pt>
                <c:pt idx="7">
                  <c:v>2114</c:v>
                </c:pt>
                <c:pt idx="8">
                  <c:v>2354</c:v>
                </c:pt>
              </c:numCache>
            </c:numRef>
          </c:val>
        </c:ser>
        <c:ser>
          <c:idx val="1"/>
          <c:order val="1"/>
          <c:tx>
            <c:strRef>
              <c:f>'8. 3RAS ACUMULADAS'!$A$7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-1.7146918089348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22930168252903E-2"/>
                      <c:h val="4.4894853898782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ACUMULADAS'!$B$7:$M$7</c:f>
              <c:numCache>
                <c:formatCode>General</c:formatCode>
                <c:ptCount val="12"/>
                <c:pt idx="0">
                  <c:v>228</c:v>
                </c:pt>
                <c:pt idx="1">
                  <c:v>454</c:v>
                </c:pt>
                <c:pt idx="2">
                  <c:v>746</c:v>
                </c:pt>
                <c:pt idx="3" formatCode="#,##0">
                  <c:v>1068</c:v>
                </c:pt>
                <c:pt idx="4">
                  <c:v>1378</c:v>
                </c:pt>
                <c:pt idx="5">
                  <c:v>1610</c:v>
                </c:pt>
                <c:pt idx="6">
                  <c:v>1977</c:v>
                </c:pt>
                <c:pt idx="7">
                  <c:v>2308</c:v>
                </c:pt>
                <c:pt idx="8">
                  <c:v>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8077936"/>
        <c:axId val="568079896"/>
      </c:barChart>
      <c:catAx>
        <c:axId val="56807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9896"/>
        <c:crosses val="autoZero"/>
        <c:auto val="1"/>
        <c:lblAlgn val="ctr"/>
        <c:lblOffset val="100"/>
        <c:noMultiLvlLbl val="0"/>
      </c:catAx>
      <c:valAx>
        <c:axId val="56807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6807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C960-D5DD-4CB9-AA3F-E955C4B6EFB7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4A19-7764-4B68-AD9E-662D95E80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9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1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20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24F-1C64-4B8D-8821-B6ACD46EB2A2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2A11-A6B2-417C-86CD-A20C66E60E8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732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7F4-A37A-419A-AF5E-347C78933010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91D3-A4C6-4CAC-B6AC-BD1151D5DAB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37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0B5-1ED5-4818-A6A9-C8FE6260B2D0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3818-D3B8-42DD-B0C1-04D214A5D8D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3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13F-B92C-464D-ADC2-BFD4EAFFD0FA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F3E7-3BF3-4232-808F-B0753FE0D9F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59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1EC5-0E31-4365-B16A-AEC25276C0EB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A20B-3B2F-4D47-BAEE-AC1F449D957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4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3AF3-B274-451E-A23F-E3C6709D9760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69228-1CF5-419D-BF2C-BB4A8AD38642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2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DC2F-D87B-454A-949C-6E5275AA8DEE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7092-BC42-4F60-9C00-6D2FC20A6AA9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86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5AB-751E-4920-8ADB-67563A760253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8CFF-580D-4FDB-AC5F-55F6C78A773E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6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C25A-DCD7-4CFD-902B-11BA31DA03DA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75B9-ED66-4CC4-A0E1-09BF1E8278EC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3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C86F-44B2-46BA-9997-825572AC49C3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3E39-7856-49DD-B738-3582109E428D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73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6727-74C3-481F-BB1C-D33AD706F241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2624-B8F7-4263-A0E0-4733826743E7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17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G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EB20E-7C13-432E-9476-8AD788A3F161}" type="datetimeFigureOut">
              <a:rPr lang="es-GT"/>
              <a:pPr>
                <a:defRPr/>
              </a:pPr>
              <a:t>09/10/2017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9C7334-4242-4BA3-85C2-3EE360386BF8}" type="slidenum">
              <a:rPr lang="es-GT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971550" y="1341438"/>
            <a:ext cx="7880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ACTIVIDADES DESARROLLADAS POR LA SUBGERENCIA</a:t>
            </a:r>
            <a:b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DE PROYECTOS Y VIVIENDA</a:t>
            </a:r>
            <a: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  <a:t>S</a:t>
            </a:r>
            <a:b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MX" sz="20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 eaLnBrk="1" hangingPunct="1"/>
            <a:r>
              <a:rPr lang="es-MX" sz="24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DEPARTAMENTO DE INSPECCIONES</a:t>
            </a:r>
            <a: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ES" sz="2000" u="sng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28688" y="40767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GT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SEPTIEMBRE DEL 2,017</a:t>
            </a:r>
            <a:endParaRPr lang="es-ES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259632" y="908720"/>
            <a:ext cx="6696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</a:t>
            </a: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SEPTIEMBRE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557031"/>
              </p:ext>
            </p:extLst>
          </p:nvPr>
        </p:nvGraphicFramePr>
        <p:xfrm>
          <a:off x="583961" y="2060848"/>
          <a:ext cx="7344816" cy="352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267744" y="620688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494032"/>
              </p:ext>
            </p:extLst>
          </p:nvPr>
        </p:nvGraphicFramePr>
        <p:xfrm>
          <a:off x="971600" y="1772816"/>
          <a:ext cx="70567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86656" y="476672"/>
            <a:ext cx="585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PRIMERAS INSPECCIONES ACUMULADAS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512" y="5928138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71600" y="5939570"/>
            <a:ext cx="36724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31</a:t>
            </a:r>
            <a:r>
              <a:rPr lang="es-ES" sz="900" dirty="0" smtClean="0">
                <a:cs typeface="Arial" panose="020B0604020202020204" pitchFamily="34" charset="0"/>
              </a:rPr>
              <a:t>%     45%    52%     37%    39%      35%      36%      33%       26%</a:t>
            </a:r>
            <a:endParaRPr lang="es-ES" sz="900" dirty="0"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51482"/>
              </p:ext>
            </p:extLst>
          </p:nvPr>
        </p:nvGraphicFramePr>
        <p:xfrm>
          <a:off x="5940152" y="2132856"/>
          <a:ext cx="3073400" cy="3495675"/>
        </p:xfrm>
        <a:graphic>
          <a:graphicData uri="http://schemas.openxmlformats.org/drawingml/2006/table">
            <a:tbl>
              <a:tblPr/>
              <a:tblGrid>
                <a:gridCol w="2207520"/>
                <a:gridCol w="865880"/>
              </a:tblGrid>
              <a:tr h="4000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más número 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71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1ras Inspecciones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Primeras Inspecciones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PARQUE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EL REFUGIO DE SAN RAFAEL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VILLAS LOMAS DE SANTA CATALINA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MARISCAL UNO UNO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929455"/>
              </p:ext>
            </p:extLst>
          </p:nvPr>
        </p:nvGraphicFramePr>
        <p:xfrm>
          <a:off x="173037" y="1797622"/>
          <a:ext cx="5616624" cy="414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691481" y="764704"/>
            <a:ext cx="5761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 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MX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34236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23144" y="5207678"/>
            <a:ext cx="980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  <a:endParaRPr lang="es-ES" sz="800" dirty="0"/>
          </a:p>
        </p:txBody>
      </p:sp>
      <p:sp>
        <p:nvSpPr>
          <p:cNvPr id="4" name="Rectángulo 3"/>
          <p:cNvSpPr/>
          <p:nvPr/>
        </p:nvSpPr>
        <p:spPr>
          <a:xfrm>
            <a:off x="1403648" y="5192290"/>
            <a:ext cx="52565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30%              31%              36%                18%                 23%              24%               25%                23%         22%          </a:t>
            </a:r>
            <a:endParaRPr lang="es-ES" sz="900" dirty="0"/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895841"/>
              </p:ext>
            </p:extLst>
          </p:nvPr>
        </p:nvGraphicFramePr>
        <p:xfrm>
          <a:off x="755576" y="1916832"/>
          <a:ext cx="7632847" cy="327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07704" y="332656"/>
            <a:ext cx="5859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INSPECCIONES 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</a:t>
            </a: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73773"/>
              </p:ext>
            </p:extLst>
          </p:nvPr>
        </p:nvGraphicFramePr>
        <p:xfrm>
          <a:off x="6372200" y="5445224"/>
          <a:ext cx="2160240" cy="407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/>
              </a:tblGrid>
              <a:tr h="407422">
                <a:tc>
                  <a:txBody>
                    <a:bodyPr/>
                    <a:lstStyle/>
                    <a:p>
                      <a:pPr algn="ctr"/>
                      <a:r>
                        <a:rPr lang="es-GT" sz="1200" b="0" i="0" u="none" strike="noStrike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VIVIENDAS AISLADAS </a:t>
                      </a:r>
                      <a:r>
                        <a:rPr lang="es-G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224</a:t>
                      </a:r>
                      <a:endParaRPr lang="es-GT" sz="1200" b="0" i="0" u="none" strike="noStrike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647" y="5934534"/>
            <a:ext cx="792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55576" y="5934534"/>
            <a:ext cx="36724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15%       -5%        -2%         8%         8%         5%          11%        9%        14%</a:t>
            </a:r>
            <a:endParaRPr lang="es-ES" sz="900" dirty="0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376559"/>
              </p:ext>
            </p:extLst>
          </p:nvPr>
        </p:nvGraphicFramePr>
        <p:xfrm>
          <a:off x="323529" y="1286762"/>
          <a:ext cx="5184576" cy="464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23034"/>
              </p:ext>
            </p:extLst>
          </p:nvPr>
        </p:nvGraphicFramePr>
        <p:xfrm>
          <a:off x="5724128" y="1772816"/>
          <a:ext cx="3086100" cy="3524250"/>
        </p:xfrm>
        <a:graphic>
          <a:graphicData uri="http://schemas.openxmlformats.org/drawingml/2006/table">
            <a:tbl>
              <a:tblPr/>
              <a:tblGrid>
                <a:gridCol w="1866900"/>
                <a:gridCol w="1219200"/>
              </a:tblGrid>
              <a:tr h="5905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mas número de Terceras Inspecciones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3ras. 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 VILLAS LOMAS DE SANTA CATALINA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SAN JULIAN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EL REFUGIO DE SAN RAFAEL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COMPLEJO DE APARTAMENTOS VILLAS GRANADA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COMPLEJO HABITACIONAL PARQUE ONCE (11)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75856" y="5373216"/>
            <a:ext cx="212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</a:t>
            </a:r>
            <a:r>
              <a:rPr lang="es-GT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71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26698"/>
              </p:ext>
            </p:extLst>
          </p:nvPr>
        </p:nvGraphicFramePr>
        <p:xfrm>
          <a:off x="611560" y="2060848"/>
          <a:ext cx="82089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419872" y="6093296"/>
            <a:ext cx="218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592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835221"/>
              </p:ext>
            </p:extLst>
          </p:nvPr>
        </p:nvGraphicFramePr>
        <p:xfrm>
          <a:off x="323529" y="1124745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8"/>
          <p:cNvSpPr txBox="1">
            <a:spLocks/>
          </p:cNvSpPr>
          <p:nvPr/>
        </p:nvSpPr>
        <p:spPr bwMode="auto">
          <a:xfrm>
            <a:off x="3780112" y="5661248"/>
            <a:ext cx="1440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TOTALES 396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851824" y="332656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VALUACIONES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366846"/>
              </p:ext>
            </p:extLst>
          </p:nvPr>
        </p:nvGraphicFramePr>
        <p:xfrm>
          <a:off x="1043608" y="1412776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 txBox="1">
            <a:spLocks noGrp="1"/>
          </p:cNvSpPr>
          <p:nvPr>
            <p:ph type="body" idx="1"/>
          </p:nvPr>
        </p:nvSpPr>
        <p:spPr>
          <a:xfrm>
            <a:off x="3491880" y="587727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126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243010" y="476672"/>
            <a:ext cx="4786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CONSTRUCCION EN LOTE PROPIO (CLP)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(INSPECCIONES)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038123"/>
              </p:ext>
            </p:extLst>
          </p:nvPr>
        </p:nvGraphicFramePr>
        <p:xfrm>
          <a:off x="683568" y="1828800"/>
          <a:ext cx="6360169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6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6416" t="17516" r="18107" b="13825"/>
          <a:stretch/>
        </p:blipFill>
        <p:spPr>
          <a:xfrm>
            <a:off x="1331640" y="7350"/>
            <a:ext cx="554461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1691680" y="980728"/>
            <a:ext cx="5357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buClr>
                <a:schemeClr val="bg1"/>
              </a:buClr>
            </a:pP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</a:p>
          <a:p>
            <a:pPr lvl="1" algn="ctr" eaLnBrk="1" hangingPunct="1">
              <a:buClr>
                <a:schemeClr val="bg1"/>
              </a:buClr>
            </a:pP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93817"/>
              </p:ext>
            </p:extLst>
          </p:nvPr>
        </p:nvGraphicFramePr>
        <p:xfrm>
          <a:off x="1691680" y="2636911"/>
          <a:ext cx="5904657" cy="1008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912"/>
                <a:gridCol w="1353304"/>
                <a:gridCol w="1355137"/>
                <a:gridCol w="1353304"/>
              </a:tblGrid>
              <a:tr h="551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456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8,936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10,849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21%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3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36512" y="5670376"/>
            <a:ext cx="910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006" t="17516" r="18698" b="13825"/>
          <a:stretch/>
        </p:blipFill>
        <p:spPr>
          <a:xfrm>
            <a:off x="1475656" y="137784"/>
            <a:ext cx="54006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416" t="18993" r="18697" b="35235"/>
          <a:stretch/>
        </p:blipFill>
        <p:spPr>
          <a:xfrm>
            <a:off x="1619672" y="836712"/>
            <a:ext cx="6192688" cy="50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6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97" t="20469" r="18697" b="47785"/>
          <a:stretch/>
        </p:blipFill>
        <p:spPr>
          <a:xfrm>
            <a:off x="1403648" y="1340768"/>
            <a:ext cx="681564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6416" t="18254" r="18107" b="13087"/>
          <a:stretch/>
        </p:blipFill>
        <p:spPr>
          <a:xfrm>
            <a:off x="1547664" y="126976"/>
            <a:ext cx="554461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6416" t="18993" r="19288" b="13825"/>
          <a:stretch/>
        </p:blipFill>
        <p:spPr>
          <a:xfrm>
            <a:off x="1547664" y="116632"/>
            <a:ext cx="54006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825" t="18254" r="18697" b="14678"/>
          <a:stretch/>
        </p:blipFill>
        <p:spPr>
          <a:xfrm>
            <a:off x="1403648" y="127776"/>
            <a:ext cx="5544616" cy="65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82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597" t="18993" r="18697" b="13825"/>
          <a:stretch/>
        </p:blipFill>
        <p:spPr>
          <a:xfrm>
            <a:off x="1619672" y="188640"/>
            <a:ext cx="53285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416" t="17515" r="17516" b="14564"/>
          <a:stretch/>
        </p:blipFill>
        <p:spPr>
          <a:xfrm>
            <a:off x="1331640" y="116632"/>
            <a:ext cx="561662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1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SEPTIEMBRE 2017</a:t>
            </a:r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824207"/>
              </p:ext>
            </p:extLst>
          </p:nvPr>
        </p:nvGraphicFramePr>
        <p:xfrm>
          <a:off x="1666020" y="3140968"/>
          <a:ext cx="62618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Worksheet" r:id="rId4" imgW="5191003" imgH="628637" progId="Excel.Sheet.8">
                  <p:embed/>
                </p:oleObj>
              </mc:Choice>
              <mc:Fallback>
                <p:oleObj name="Worksheet" r:id="rId4" imgW="5191003" imgH="62863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020" y="3140968"/>
                        <a:ext cx="626180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692696"/>
            <a:ext cx="5859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SIN </a:t>
            </a:r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1B Y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2B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748421"/>
              </p:ext>
            </p:extLst>
          </p:nvPr>
        </p:nvGraphicFramePr>
        <p:xfrm>
          <a:off x="251520" y="1772816"/>
          <a:ext cx="8568952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0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7664" y="692696"/>
            <a:ext cx="5859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</a:t>
            </a:r>
          </a:p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SIN 1B Y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2B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980437"/>
              </p:ext>
            </p:extLst>
          </p:nvPr>
        </p:nvGraphicFramePr>
        <p:xfrm>
          <a:off x="323528" y="2060848"/>
          <a:ext cx="8517632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851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3059832" y="836712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DE </a:t>
            </a: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287648"/>
              </p:ext>
            </p:extLst>
          </p:nvPr>
        </p:nvGraphicFramePr>
        <p:xfrm>
          <a:off x="1331640" y="1988840"/>
          <a:ext cx="6552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79712" y="548680"/>
            <a:ext cx="5631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AL MES DE SEPTIEMBRE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447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VIVIENDAS INDIVIDUALES Y APARTAMENTOS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03402"/>
              </p:ext>
            </p:extLst>
          </p:nvPr>
        </p:nvGraphicFramePr>
        <p:xfrm>
          <a:off x="1331640" y="2132856"/>
          <a:ext cx="6048672" cy="24420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00966"/>
                <a:gridCol w="1485623"/>
                <a:gridCol w="1493713"/>
                <a:gridCol w="1368370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TOTALES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VIVIENDAS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APARTAMENTOS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3467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2032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1435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3207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1918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1289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191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2692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1963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729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9366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5913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3453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79235"/>
              </p:ext>
            </p:extLst>
          </p:nvPr>
        </p:nvGraphicFramePr>
        <p:xfrm>
          <a:off x="1331640" y="4869160"/>
          <a:ext cx="6048672" cy="5181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1483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1436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33103"/>
              </p:ext>
            </p:extLst>
          </p:nvPr>
        </p:nvGraphicFramePr>
        <p:xfrm>
          <a:off x="1331640" y="5201419"/>
          <a:ext cx="6048672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10849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7349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3500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44259" y="548680"/>
            <a:ext cx="4103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COMPARATIVO AÑOS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6491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ACUMULADAS AL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SEPTIEMBRE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93216"/>
              </p:ext>
            </p:extLst>
          </p:nvPr>
        </p:nvGraphicFramePr>
        <p:xfrm>
          <a:off x="1403648" y="2132856"/>
          <a:ext cx="6166445" cy="24482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156599"/>
                <a:gridCol w="1053877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2016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2016 - 2017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EN %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2748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3467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719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26%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2412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3207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795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32%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2354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2692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338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7514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9366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1852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24%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63564"/>
              </p:ext>
            </p:extLst>
          </p:nvPr>
        </p:nvGraphicFramePr>
        <p:xfrm>
          <a:off x="1403648" y="4869160"/>
          <a:ext cx="6166445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1422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1483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18972"/>
              </p:ext>
            </p:extLst>
          </p:nvPr>
        </p:nvGraphicFramePr>
        <p:xfrm>
          <a:off x="1403648" y="5229200"/>
          <a:ext cx="6166445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8936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10849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1913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21%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CuadroTexto"/>
          <p:cNvSpPr txBox="1">
            <a:spLocks noChangeArrowheads="1"/>
          </p:cNvSpPr>
          <p:nvPr/>
        </p:nvSpPr>
        <p:spPr bwMode="auto">
          <a:xfrm>
            <a:off x="2483768" y="62068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PRIMERAS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SEPTIEMBRE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 </a:t>
            </a:r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-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47481"/>
              </p:ext>
            </p:extLst>
          </p:nvPr>
        </p:nvGraphicFramePr>
        <p:xfrm>
          <a:off x="755686" y="1875095"/>
          <a:ext cx="7776753" cy="385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17639</TotalTime>
  <Words>371</Words>
  <Application>Microsoft Office PowerPoint</Application>
  <PresentationFormat>Presentación en pantalla (4:3)</PresentationFormat>
  <Paragraphs>163</Paragraphs>
  <Slides>27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Tema de Office</vt:lpstr>
      <vt:lpstr>Worksheet</vt:lpstr>
      <vt:lpstr>Presentación de PowerPoint</vt:lpstr>
      <vt:lpstr>Presentación de PowerPoint</vt:lpstr>
      <vt:lpstr>   INSPECCIONES ACUMULADAS  SEPTIEMBRE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mmorales</dc:creator>
  <cp:lastModifiedBy>Karen Lorena Chun Pineda</cp:lastModifiedBy>
  <cp:revision>1577</cp:revision>
  <cp:lastPrinted>2017-08-21T21:39:51Z</cp:lastPrinted>
  <dcterms:created xsi:type="dcterms:W3CDTF">2012-02-02T15:42:59Z</dcterms:created>
  <dcterms:modified xsi:type="dcterms:W3CDTF">2017-10-09T21:29:44Z</dcterms:modified>
</cp:coreProperties>
</file>