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31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0" r:id="rId15"/>
    <p:sldId id="318" r:id="rId16"/>
    <p:sldId id="319" r:id="rId17"/>
    <p:sldId id="308" r:id="rId18"/>
    <p:sldId id="309" r:id="rId19"/>
    <p:sldId id="301" r:id="rId20"/>
    <p:sldId id="303" r:id="rId21"/>
  </p:sldIdLst>
  <p:sldSz cx="9144000" cy="6858000" type="screen4x3"/>
  <p:notesSz cx="7010400" cy="9296400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1D0"/>
    <a:srgbClr val="4383D1"/>
    <a:srgbClr val="006699"/>
    <a:srgbClr val="996600"/>
    <a:srgbClr val="43C0E7"/>
    <a:srgbClr val="6D8838"/>
    <a:srgbClr val="356177"/>
    <a:srgbClr val="0B167B"/>
    <a:srgbClr val="3E718A"/>
    <a:srgbClr val="D8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6716" autoAdjust="0"/>
  </p:normalViewPr>
  <p:slideViewPr>
    <p:cSldViewPr>
      <p:cViewPr varScale="1">
        <p:scale>
          <a:sx n="84" d="100"/>
          <a:sy n="84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ENERO%202017\GRAFICAS%20INFORMES%20%20ENERO%202017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1AS 2AS Y 3AS sin 1b y 2 (2)'!$B$5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1728242586046086E-3"/>
                  <c:y val="9.2477501388982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49364061044536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64850470697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96065302806397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(2)'!$C$5:$N$5</c:f>
              <c:numCache>
                <c:formatCode>General</c:formatCode>
                <c:ptCount val="12"/>
                <c:pt idx="0">
                  <c:v>250</c:v>
                </c:pt>
              </c:numCache>
            </c:numRef>
          </c:val>
        </c:ser>
        <c:ser>
          <c:idx val="1"/>
          <c:order val="1"/>
          <c:tx>
            <c:strRef>
              <c:f>'1. 1AS 2AS Y 3AS sin 1b y 2 (2)'!$B$6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1.3848941417451154E-2"/>
                  <c:y val="9.2592592592592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2592592592592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1872970094138E-2"/>
                  <c:y val="-4.6296296296296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(2)'!$C$6:$N$6</c:f>
              <c:numCache>
                <c:formatCode>General</c:formatCode>
                <c:ptCount val="12"/>
                <c:pt idx="0">
                  <c:v>255</c:v>
                </c:pt>
              </c:numCache>
            </c:numRef>
          </c:val>
        </c:ser>
        <c:ser>
          <c:idx val="2"/>
          <c:order val="2"/>
          <c:tx>
            <c:strRef>
              <c:f>'1. 1AS 2AS Y 3AS sin 1b y 2 (2)'!$B$7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8.9660303232557501E-3"/>
                  <c:y val="4.6238750694491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(2)'!$C$7:$N$7</c:f>
              <c:numCache>
                <c:formatCode>General</c:formatCode>
                <c:ptCount val="12"/>
                <c:pt idx="0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078048"/>
        <c:axId val="142112120"/>
      </c:barChart>
      <c:catAx>
        <c:axId val="830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2120"/>
        <c:crosses val="autoZero"/>
        <c:auto val="1"/>
        <c:lblAlgn val="ctr"/>
        <c:lblOffset val="100"/>
        <c:noMultiLvlLbl val="0"/>
      </c:catAx>
      <c:valAx>
        <c:axId val="14211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0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MES'!$C$4:$C$26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MES'!$D$4:$D$26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MES'!$E$4:$E$26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MES'!$F$4:$F$26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MES'!$G$4:$G$26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MES'!$H$4:$H$26</c:f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MES'!$I$4:$I$26</c:f>
            </c:numRef>
          </c:val>
        </c:ser>
        <c:ser>
          <c:idx val="7"/>
          <c:order val="7"/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MES'!$J$4:$J$26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10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MES'!$K$4:$K$26</c:f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MES'!$L$4:$L$26</c:f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MES'!$M$4:$M$26</c:f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MES'!$N$4:$N$26</c:f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RESIDENCIAL PINOS DE LO ALTO (PRIMERA FASE)</c:v>
                </c:pt>
                <c:pt idx="3">
                  <c:v>SACATEPEQUEZ, CONDOMINIO FUENTES DEL VALLE SAN MIGUEL, SAN MIGUEL BUENA VISTA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</c:v>
                </c:pt>
              </c:strCache>
            </c:strRef>
          </c:cat>
          <c:val>
            <c:numRef>
              <c:f>'DEP ACUMULADAS DEL MES'!$O$4:$O$26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3618384"/>
        <c:axId val="143620736"/>
      </c:barChart>
      <c:catAx>
        <c:axId val="14361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20736"/>
        <c:crosses val="autoZero"/>
        <c:auto val="1"/>
        <c:lblAlgn val="ctr"/>
        <c:lblOffset val="100"/>
        <c:noMultiLvlLbl val="0"/>
      </c:catAx>
      <c:valAx>
        <c:axId val="14362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1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VALUACIONES </a:t>
            </a:r>
          </a:p>
        </c:rich>
      </c:tx>
      <c:layout>
        <c:manualLayout>
          <c:xMode val="edge"/>
          <c:yMode val="edge"/>
          <c:x val="0.37716715068411127"/>
          <c:y val="2.572347266881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VALUACIONES 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VALUACIONES '!$B$4:$M$4</c:f>
              <c:numCache>
                <c:formatCode>General</c:formatCode>
                <c:ptCount val="12"/>
                <c:pt idx="0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618776"/>
        <c:axId val="143624264"/>
      </c:barChart>
      <c:catAx>
        <c:axId val="14361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24264"/>
        <c:crosses val="autoZero"/>
        <c:auto val="1"/>
        <c:lblAlgn val="ctr"/>
        <c:lblOffset val="100"/>
        <c:noMultiLvlLbl val="0"/>
      </c:catAx>
      <c:valAx>
        <c:axId val="14362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1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CLP 2017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DE CLPS'!$B$1:$M$3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DE CLPS'!$B$4:$M$4</c:f>
              <c:numCache>
                <c:formatCode>General</c:formatCode>
                <c:ptCount val="12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621520"/>
        <c:axId val="143619168"/>
      </c:barChart>
      <c:catAx>
        <c:axId val="14362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19168"/>
        <c:crosses val="autoZero"/>
        <c:auto val="1"/>
        <c:lblAlgn val="ctr"/>
        <c:lblOffset val="100"/>
        <c:noMultiLvlLbl val="0"/>
      </c:catAx>
      <c:valAx>
        <c:axId val="14361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2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31821884333426E-2"/>
          <c:y val="3.91546170365068E-2"/>
          <c:w val="0.8557307074021594"/>
          <c:h val="0.7344156651471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 Acumuladas sin 1B y 2B'!$B$4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5762931749401534E-3"/>
                  <c:y val="-3.0303030303030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697575307638971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6485047069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118426121122559E-2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2B'!$C$4:$N$4</c:f>
              <c:numCache>
                <c:formatCode>General</c:formatCode>
                <c:ptCount val="12"/>
                <c:pt idx="0">
                  <c:v>250</c:v>
                </c:pt>
              </c:numCache>
            </c:numRef>
          </c:val>
        </c:ser>
        <c:ser>
          <c:idx val="1"/>
          <c:order val="1"/>
          <c:tx>
            <c:strRef>
              <c:f>'2. Acumuladas sin 1B y 2B'!$B$5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3559459253208035E-3"/>
                  <c:y val="8.16487711763302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305803993528553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1872970094138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8819590841919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96065302806397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592130605612794E-3"/>
                  <c:y val="1.3888888888888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2B'!$C$5:$N$5</c:f>
              <c:numCache>
                <c:formatCode>General</c:formatCode>
                <c:ptCount val="12"/>
                <c:pt idx="0">
                  <c:v>255</c:v>
                </c:pt>
              </c:numCache>
            </c:numRef>
          </c:val>
        </c:ser>
        <c:ser>
          <c:idx val="2"/>
          <c:order val="2"/>
          <c:tx>
            <c:strRef>
              <c:f>'2. Acumuladas sin 1B y 2B'!$B$6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7.1525863498803233E-3"/>
                  <c:y val="-3.0303030303030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978828349023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0936485047069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404293988695975E-3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395150615277942E-3"/>
                  <c:y val="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958864373995319E-17"/>
                  <c:y val="1.3888888888888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388195908419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2B'!$C$6:$N$6</c:f>
              <c:numCache>
                <c:formatCode>General</c:formatCode>
                <c:ptCount val="12"/>
                <c:pt idx="0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108984"/>
        <c:axId val="142109376"/>
      </c:barChart>
      <c:catAx>
        <c:axId val="14210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09376"/>
        <c:crosses val="autoZero"/>
        <c:auto val="1"/>
        <c:lblAlgn val="ctr"/>
        <c:lblOffset val="100"/>
        <c:noMultiLvlLbl val="0"/>
      </c:catAx>
      <c:valAx>
        <c:axId val="1421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0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Ene a Dic'!$B$3:$M$3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Ene a Dic'!$B$4:$M$4</c:f>
              <c:numCache>
                <c:formatCode>General</c:formatCode>
                <c:ptCount val="12"/>
                <c:pt idx="0" formatCode="0;[Red]0">
                  <c:v>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114080"/>
        <c:axId val="142109768"/>
      </c:barChart>
      <c:catAx>
        <c:axId val="1421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09768"/>
        <c:crosses val="autoZero"/>
        <c:auto val="1"/>
        <c:lblAlgn val="ctr"/>
        <c:lblOffset val="100"/>
        <c:noMultiLvlLbl val="0"/>
      </c:catAx>
      <c:valAx>
        <c:axId val="14210976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29150656648153E-2"/>
          <c:y val="5.7210723052800221E-2"/>
          <c:w val="0.7888285106593721"/>
          <c:h val="0.69741012259899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 1AS 10-11'!$B$4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1638019056083717E-3"/>
                  <c:y val="1.39372868826540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333333333333332E-3"/>
                  <c:y val="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10-11'!$C$4:$N$4</c:f>
              <c:numCache>
                <c:formatCode>General</c:formatCode>
                <c:ptCount val="12"/>
                <c:pt idx="0">
                  <c:v>226</c:v>
                </c:pt>
              </c:numCache>
            </c:numRef>
          </c:val>
        </c:ser>
        <c:ser>
          <c:idx val="1"/>
          <c:order val="1"/>
          <c:tx>
            <c:strRef>
              <c:f>'3. 1AS 10-11'!$B$5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10-11'!$C$5:$N$5</c:f>
              <c:numCache>
                <c:formatCode>General</c:formatCode>
                <c:ptCount val="12"/>
                <c:pt idx="0">
                  <c:v>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114472"/>
        <c:axId val="142110552"/>
      </c:barChart>
      <c:catAx>
        <c:axId val="14211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0552"/>
        <c:crossesAt val="0"/>
        <c:auto val="1"/>
        <c:lblAlgn val="ctr"/>
        <c:lblOffset val="100"/>
        <c:noMultiLvlLbl val="0"/>
      </c:catAx>
      <c:valAx>
        <c:axId val="14211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62494114083411"/>
          <c:y val="0.91637452623375504"/>
          <c:w val="0.14938921414464695"/>
          <c:h val="8.3625473766244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5481189851267E-2"/>
          <c:y val="4.6296296296296294E-2"/>
          <c:w val="0.84692407108430023"/>
          <c:h val="0.71925188592130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 2DAS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66666666666666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10-11'!$C$5:$N$5</c:f>
              <c:numCache>
                <c:formatCode>General</c:formatCode>
                <c:ptCount val="12"/>
                <c:pt idx="0">
                  <c:v>297</c:v>
                </c:pt>
              </c:numCache>
            </c:numRef>
          </c:val>
        </c:ser>
        <c:ser>
          <c:idx val="1"/>
          <c:order val="1"/>
          <c:tx>
            <c:strRef>
              <c:f>'4. 2DAS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10-11'!$C$6:$N$6</c:f>
              <c:numCache>
                <c:formatCode>General</c:formatCode>
                <c:ptCount val="12"/>
                <c:pt idx="0">
                  <c:v>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114864"/>
        <c:axId val="142111728"/>
      </c:barChart>
      <c:catAx>
        <c:axId val="1421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1728"/>
        <c:crosses val="autoZero"/>
        <c:auto val="1"/>
        <c:lblAlgn val="ctr"/>
        <c:lblOffset val="100"/>
        <c:noMultiLvlLbl val="0"/>
      </c:catAx>
      <c:valAx>
        <c:axId val="1421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3RAS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10-11'!$C$5:$N$5</c:f>
              <c:numCache>
                <c:formatCode>General</c:formatCode>
                <c:ptCount val="12"/>
                <c:pt idx="0">
                  <c:v>199</c:v>
                </c:pt>
              </c:numCache>
            </c:numRef>
          </c:val>
        </c:ser>
        <c:ser>
          <c:idx val="1"/>
          <c:order val="1"/>
          <c:tx>
            <c:strRef>
              <c:f>'5. 3RAS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10-11'!$C$6:$N$6</c:f>
              <c:numCache>
                <c:formatCode>General</c:formatCode>
                <c:ptCount val="12"/>
                <c:pt idx="0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107808"/>
        <c:axId val="142112904"/>
      </c:barChart>
      <c:catAx>
        <c:axId val="1421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2904"/>
        <c:crosses val="autoZero"/>
        <c:auto val="1"/>
        <c:lblAlgn val="ctr"/>
        <c:lblOffset val="100"/>
        <c:noMultiLvlLbl val="0"/>
      </c:catAx>
      <c:valAx>
        <c:axId val="14211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9738077113525"/>
          <c:y val="4.2119622475588682E-2"/>
          <c:w val="0.75005752405949255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1AS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111111111111112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ACUMULADAS'!$C$5:$N$5</c:f>
              <c:numCache>
                <c:formatCode>General</c:formatCode>
                <c:ptCount val="12"/>
                <c:pt idx="0">
                  <c:v>297</c:v>
                </c:pt>
              </c:numCache>
            </c:numRef>
          </c:val>
        </c:ser>
        <c:ser>
          <c:idx val="1"/>
          <c:order val="1"/>
          <c:tx>
            <c:strRef>
              <c:f>'6. 1AS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ACUMULADAS'!$C$6:$N$6</c:f>
              <c:numCache>
                <c:formatCode>General</c:formatCode>
                <c:ptCount val="12"/>
                <c:pt idx="0">
                  <c:v>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115256"/>
        <c:axId val="142108200"/>
      </c:barChart>
      <c:catAx>
        <c:axId val="14211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08200"/>
        <c:crosses val="autoZero"/>
        <c:auto val="1"/>
        <c:lblAlgn val="ctr"/>
        <c:lblOffset val="100"/>
        <c:noMultiLvlLbl val="0"/>
      </c:catAx>
      <c:valAx>
        <c:axId val="1421082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11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80341002313252"/>
          <c:y val="0.91861566240480852"/>
          <c:w val="0.21067498355591358"/>
          <c:h val="5.652482753850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'7. 2DAS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ACUMULADAS'!$C$5:$N$5</c:f>
              <c:numCache>
                <c:formatCode>General</c:formatCode>
                <c:ptCount val="12"/>
                <c:pt idx="0">
                  <c:v>297</c:v>
                </c:pt>
              </c:numCache>
            </c:numRef>
          </c:val>
        </c:ser>
        <c:ser>
          <c:idx val="1"/>
          <c:order val="1"/>
          <c:tx>
            <c:strRef>
              <c:f>'7. 2DAS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ACUMULADAS'!$C$6:$N$6</c:f>
              <c:numCache>
                <c:formatCode>General</c:formatCode>
                <c:ptCount val="12"/>
                <c:pt idx="0">
                  <c:v>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621128"/>
        <c:axId val="143623088"/>
      </c:barChart>
      <c:catAx>
        <c:axId val="14362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23088"/>
        <c:crosses val="autoZero"/>
        <c:auto val="1"/>
        <c:lblAlgn val="ctr"/>
        <c:lblOffset val="100"/>
        <c:noMultiLvlLbl val="0"/>
      </c:catAx>
      <c:valAx>
        <c:axId val="14362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2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55098317701816E-2"/>
          <c:y val="3.2066400599164865E-2"/>
          <c:w val="0.89154443517237214"/>
          <c:h val="0.82416111789389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'8. 3RAS ACUMULADAS'!$A$6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3888888888888888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ACUMULADAS'!$B$6:$M$6</c:f>
              <c:numCache>
                <c:formatCode>General</c:formatCode>
                <c:ptCount val="12"/>
                <c:pt idx="0">
                  <c:v>199</c:v>
                </c:pt>
              </c:numCache>
            </c:numRef>
          </c:val>
        </c:ser>
        <c:ser>
          <c:idx val="1"/>
          <c:order val="1"/>
          <c:tx>
            <c:strRef>
              <c:f>'8. 3RAS ACUMULADAS'!$A$7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ACUMULADAS'!$B$7:$M$7</c:f>
              <c:numCache>
                <c:formatCode>General</c:formatCode>
                <c:ptCount val="12"/>
                <c:pt idx="0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624656"/>
        <c:axId val="143625832"/>
      </c:barChart>
      <c:catAx>
        <c:axId val="14362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25832"/>
        <c:crosses val="autoZero"/>
        <c:auto val="1"/>
        <c:lblAlgn val="ctr"/>
        <c:lblOffset val="100"/>
        <c:noMultiLvlLbl val="0"/>
      </c:catAx>
      <c:valAx>
        <c:axId val="14362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2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C960-D5DD-4CB9-AA3F-E955C4B6EFB7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4A19-7764-4B68-AD9E-662D95E80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José Alfredo Guzmán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45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9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24F-1C64-4B8D-8821-B6ACD46EB2A2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2A11-A6B2-417C-86CD-A20C66E60E8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732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7F4-A37A-419A-AF5E-347C78933010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91D3-A4C6-4CAC-B6AC-BD1151D5DAB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37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0B5-1ED5-4818-A6A9-C8FE6260B2D0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3818-D3B8-42DD-B0C1-04D214A5D8D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3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13F-B92C-464D-ADC2-BFD4EAFFD0FA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F3E7-3BF3-4232-808F-B0753FE0D9F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59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1EC5-0E31-4365-B16A-AEC25276C0EB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A20B-3B2F-4D47-BAEE-AC1F449D957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4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3AF3-B274-451E-A23F-E3C6709D9760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69228-1CF5-419D-BF2C-BB4A8AD38642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2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DC2F-D87B-454A-949C-6E5275AA8DEE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7092-BC42-4F60-9C00-6D2FC20A6AA9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86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5AB-751E-4920-8ADB-67563A760253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8CFF-580D-4FDB-AC5F-55F6C78A773E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6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C25A-DCD7-4CFD-902B-11BA31DA03DA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75B9-ED66-4CC4-A0E1-09BF1E8278EC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3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C86F-44B2-46BA-9997-825572AC49C3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3E39-7856-49DD-B738-3582109E428D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73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6727-74C3-481F-BB1C-D33AD706F241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2624-B8F7-4263-A0E0-4733826743E7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17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G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EB20E-7C13-432E-9476-8AD788A3F161}" type="datetimeFigureOut">
              <a:rPr lang="es-GT"/>
              <a:pPr>
                <a:defRPr/>
              </a:pPr>
              <a:t>07/02/2017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9C7334-4242-4BA3-85C2-3EE360386BF8}" type="slidenum">
              <a:rPr lang="es-GT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971550" y="1341438"/>
            <a:ext cx="7880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ACTIVIDADES DESARROLLADAS POR LA SUBGERENCIA</a:t>
            </a:r>
            <a:b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DE PROYECTOS Y VIVIENDA</a:t>
            </a:r>
            <a: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  <a:t>S</a:t>
            </a:r>
            <a:b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MX" sz="20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 eaLnBrk="1" hangingPunct="1"/>
            <a:r>
              <a:rPr lang="es-MX" sz="24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DEPARTAMENTO DE INSPECCIONES</a:t>
            </a:r>
            <a: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ES" sz="2000" u="sng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28688" y="40767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GT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ENERO DEL 2,017</a:t>
            </a:r>
            <a:endParaRPr lang="es-ES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267744" y="620688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856490"/>
              </p:ext>
            </p:extLst>
          </p:nvPr>
        </p:nvGraphicFramePr>
        <p:xfrm>
          <a:off x="1475656" y="1844824"/>
          <a:ext cx="626469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24519" y="404664"/>
            <a:ext cx="585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PRIMERAS INSPECCIONES ACUMULADAS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50861" y="5949316"/>
            <a:ext cx="7932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75656" y="5718484"/>
            <a:ext cx="5437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-24</a:t>
            </a:r>
            <a:r>
              <a:rPr lang="es-ES" sz="900" dirty="0" smtClean="0"/>
              <a:t>%</a:t>
            </a:r>
            <a:endParaRPr lang="es-ES" sz="9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21117"/>
              </p:ext>
            </p:extLst>
          </p:nvPr>
        </p:nvGraphicFramePr>
        <p:xfrm>
          <a:off x="6804248" y="1700808"/>
          <a:ext cx="2083890" cy="3319926"/>
        </p:xfrm>
        <a:graphic>
          <a:graphicData uri="http://schemas.openxmlformats.org/drawingml/2006/table">
            <a:tbl>
              <a:tblPr/>
              <a:tblGrid>
                <a:gridCol w="1278807"/>
                <a:gridCol w="805083"/>
              </a:tblGrid>
              <a:tr h="22956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más número 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3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Primeras </a:t>
                      </a:r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Inspecciones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8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Primeras Inspecciones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09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PARQUE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VERTICAL APARTAMENTO AURORA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MONTECRISTO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PRADOS DE SAN CRISTOBAL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663856"/>
              </p:ext>
            </p:extLst>
          </p:nvPr>
        </p:nvGraphicFramePr>
        <p:xfrm>
          <a:off x="827584" y="1358917"/>
          <a:ext cx="5412280" cy="459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691481" y="764704"/>
            <a:ext cx="5761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 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MX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85259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31256" y="5130927"/>
            <a:ext cx="79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  <a:endParaRPr lang="es-ES" sz="700" dirty="0"/>
          </a:p>
        </p:txBody>
      </p:sp>
      <p:sp>
        <p:nvSpPr>
          <p:cNvPr id="4" name="Rectángulo 3"/>
          <p:cNvSpPr/>
          <p:nvPr/>
        </p:nvSpPr>
        <p:spPr>
          <a:xfrm>
            <a:off x="1619672" y="4797152"/>
            <a:ext cx="576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-31%       </a:t>
            </a:r>
            <a:endParaRPr lang="es-ES" sz="900" dirty="0"/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937902"/>
              </p:ext>
            </p:extLst>
          </p:nvPr>
        </p:nvGraphicFramePr>
        <p:xfrm>
          <a:off x="1152524" y="2062162"/>
          <a:ext cx="6875859" cy="306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35696" y="332656"/>
            <a:ext cx="5859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INSPECCIONES 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</a:t>
            </a: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DICIEMBRE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64860"/>
              </p:ext>
            </p:extLst>
          </p:nvPr>
        </p:nvGraphicFramePr>
        <p:xfrm>
          <a:off x="6372200" y="5301208"/>
          <a:ext cx="197221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200" b="0" i="0" u="none" strike="noStrike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VIVIENDAS AISLADAS  18</a:t>
                      </a:r>
                      <a:endParaRPr lang="es-ES" sz="1200" b="0" i="0" u="none" strike="noStrike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99498" y="6088048"/>
            <a:ext cx="792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043608" y="5857216"/>
            <a:ext cx="5039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-15%</a:t>
            </a:r>
            <a:endParaRPr lang="es-ES" sz="9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60145"/>
              </p:ext>
            </p:extLst>
          </p:nvPr>
        </p:nvGraphicFramePr>
        <p:xfrm>
          <a:off x="5940152" y="1556792"/>
          <a:ext cx="3096344" cy="3721455"/>
        </p:xfrm>
        <a:graphic>
          <a:graphicData uri="http://schemas.openxmlformats.org/drawingml/2006/table">
            <a:tbl>
              <a:tblPr/>
              <a:tblGrid>
                <a:gridCol w="1805360"/>
                <a:gridCol w="1290984"/>
              </a:tblGrid>
              <a:tr h="66064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</a:t>
                      </a:r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con </a:t>
                      </a:r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mas número </a:t>
                      </a:r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de</a:t>
                      </a:r>
                      <a:r>
                        <a:rPr lang="es-GT" sz="12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Terceras </a:t>
                      </a:r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Inspecciones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5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3ras. 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09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COMPLEJO DE APARTAMENTOS VILLA GRANADA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ALTOS DE SAN NICOLAS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MONTECRISTO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 VILLAS LOMAS DE SANTA CATALINA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PÓRTICO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16151"/>
              </p:ext>
            </p:extLst>
          </p:nvPr>
        </p:nvGraphicFramePr>
        <p:xfrm>
          <a:off x="1043608" y="1311006"/>
          <a:ext cx="4660351" cy="48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1880" y="5373216"/>
            <a:ext cx="212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</a:t>
            </a:r>
            <a:r>
              <a:rPr lang="es-GT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26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410297"/>
              </p:ext>
            </p:extLst>
          </p:nvPr>
        </p:nvGraphicFramePr>
        <p:xfrm>
          <a:off x="323528" y="1878912"/>
          <a:ext cx="8352928" cy="327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8"/>
          <p:cNvSpPr txBox="1">
            <a:spLocks/>
          </p:cNvSpPr>
          <p:nvPr/>
        </p:nvSpPr>
        <p:spPr bwMode="auto">
          <a:xfrm>
            <a:off x="3384066" y="5589240"/>
            <a:ext cx="2232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52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851824" y="332656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VALUACIONES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969022"/>
              </p:ext>
            </p:extLst>
          </p:nvPr>
        </p:nvGraphicFramePr>
        <p:xfrm>
          <a:off x="2066924" y="1947862"/>
          <a:ext cx="5241379" cy="320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 txBox="1">
            <a:spLocks noGrp="1"/>
          </p:cNvSpPr>
          <p:nvPr>
            <p:ph type="body" idx="1"/>
          </p:nvPr>
        </p:nvSpPr>
        <p:spPr>
          <a:xfrm>
            <a:off x="3491880" y="587727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12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243010" y="476672"/>
            <a:ext cx="4786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CONSTRUCCION EN LOTE PROPIO (CLP)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(INSPECCIONES)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79921"/>
              </p:ext>
            </p:extLst>
          </p:nvPr>
        </p:nvGraphicFramePr>
        <p:xfrm>
          <a:off x="2100262" y="1828800"/>
          <a:ext cx="4943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6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6027" t="17719" r="16723" b="13623"/>
          <a:stretch/>
        </p:blipFill>
        <p:spPr>
          <a:xfrm>
            <a:off x="1187624" y="44624"/>
            <a:ext cx="576064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6416" t="17517" r="18697" b="15301"/>
          <a:stretch/>
        </p:blipFill>
        <p:spPr>
          <a:xfrm>
            <a:off x="1259632" y="116632"/>
            <a:ext cx="5544616" cy="66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006" t="18254" r="19288" b="38926"/>
          <a:stretch/>
        </p:blipFill>
        <p:spPr>
          <a:xfrm>
            <a:off x="1187624" y="476672"/>
            <a:ext cx="61206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1691680" y="980728"/>
            <a:ext cx="5357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buClr>
                <a:schemeClr val="bg1"/>
              </a:buClr>
            </a:pP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</a:p>
          <a:p>
            <a:pPr lvl="1" algn="ctr" eaLnBrk="1" hangingPunct="1">
              <a:buClr>
                <a:schemeClr val="bg1"/>
              </a:buClr>
            </a:pP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56485"/>
              </p:ext>
            </p:extLst>
          </p:nvPr>
        </p:nvGraphicFramePr>
        <p:xfrm>
          <a:off x="1691680" y="2636911"/>
          <a:ext cx="5904657" cy="1008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912"/>
                <a:gridCol w="1353304"/>
                <a:gridCol w="1355137"/>
                <a:gridCol w="1353304"/>
              </a:tblGrid>
              <a:tr h="551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456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722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27%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3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36512" y="5670376"/>
            <a:ext cx="910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416" t="19731" r="19879" b="17516"/>
          <a:stretch/>
        </p:blipFill>
        <p:spPr>
          <a:xfrm>
            <a:off x="1619672" y="188640"/>
            <a:ext cx="532859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1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ENERO 2017</a:t>
            </a:r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6214"/>
              </p:ext>
            </p:extLst>
          </p:nvPr>
        </p:nvGraphicFramePr>
        <p:xfrm>
          <a:off x="1666020" y="3068960"/>
          <a:ext cx="62618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" name="Worksheet" r:id="rId4" imgW="5191003" imgH="628637" progId="Excel.Sheet.8">
                  <p:embed/>
                </p:oleObj>
              </mc:Choice>
              <mc:Fallback>
                <p:oleObj name="Worksheet" r:id="rId4" imgW="5191003" imgH="62863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020" y="3068960"/>
                        <a:ext cx="626180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043608" y="973177"/>
            <a:ext cx="6929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SIN 1B Y 2B </a:t>
            </a:r>
          </a:p>
          <a:p>
            <a:pPr algn="ctr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ENERO 2017</a:t>
            </a:r>
          </a:p>
          <a:p>
            <a:pPr algn="ctr" eaLnBrk="1" hangingPunct="1"/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623545"/>
              </p:ext>
            </p:extLst>
          </p:nvPr>
        </p:nvGraphicFramePr>
        <p:xfrm>
          <a:off x="1030856" y="2055693"/>
          <a:ext cx="7082287" cy="274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692696"/>
            <a:ext cx="5859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</a:t>
            </a:r>
          </a:p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SIN 1B Y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2B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52261"/>
              </p:ext>
            </p:extLst>
          </p:nvPr>
        </p:nvGraphicFramePr>
        <p:xfrm>
          <a:off x="971600" y="1988840"/>
          <a:ext cx="710232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3059832" y="836712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DE </a:t>
            </a: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02073"/>
              </p:ext>
            </p:extLst>
          </p:nvPr>
        </p:nvGraphicFramePr>
        <p:xfrm>
          <a:off x="1691680" y="2060848"/>
          <a:ext cx="578167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44259" y="548680"/>
            <a:ext cx="4103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COMPARATIVO AÑOS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765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ACUMULADAS AL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ENERO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52610"/>
              </p:ext>
            </p:extLst>
          </p:nvPr>
        </p:nvGraphicFramePr>
        <p:xfrm>
          <a:off x="1403648" y="2132856"/>
          <a:ext cx="6166445" cy="24482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156599"/>
                <a:gridCol w="1053877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2016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2016 - 2017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EN %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226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297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+71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+31%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166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255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+89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+54%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229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+30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+15%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591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781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+190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+32%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23636"/>
              </p:ext>
            </p:extLst>
          </p:nvPr>
        </p:nvGraphicFramePr>
        <p:xfrm>
          <a:off x="1403648" y="4869160"/>
          <a:ext cx="6166445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131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134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+2%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16301"/>
              </p:ext>
            </p:extLst>
          </p:nvPr>
        </p:nvGraphicFramePr>
        <p:xfrm>
          <a:off x="1403648" y="5229200"/>
          <a:ext cx="6166445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722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915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+193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+27%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CuadroTexto"/>
          <p:cNvSpPr txBox="1">
            <a:spLocks noChangeArrowheads="1"/>
          </p:cNvSpPr>
          <p:nvPr/>
        </p:nvSpPr>
        <p:spPr bwMode="auto">
          <a:xfrm>
            <a:off x="2483768" y="62068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PRIMERAS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 </a:t>
            </a:r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-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94196"/>
              </p:ext>
            </p:extLst>
          </p:nvPr>
        </p:nvGraphicFramePr>
        <p:xfrm>
          <a:off x="827584" y="2348880"/>
          <a:ext cx="7416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187624" y="692696"/>
            <a:ext cx="6696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ENERO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161748"/>
              </p:ext>
            </p:extLst>
          </p:nvPr>
        </p:nvGraphicFramePr>
        <p:xfrm>
          <a:off x="1187624" y="2055634"/>
          <a:ext cx="6912769" cy="374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12431</TotalTime>
  <Words>281</Words>
  <Application>Microsoft Office PowerPoint</Application>
  <PresentationFormat>Presentación en pantalla (4:3)</PresentationFormat>
  <Paragraphs>132</Paragraphs>
  <Slides>20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MS Pゴシック</vt:lpstr>
      <vt:lpstr>Tema de Office</vt:lpstr>
      <vt:lpstr>Worksheet</vt:lpstr>
      <vt:lpstr>Presentación de PowerPoint</vt:lpstr>
      <vt:lpstr>Presentación de PowerPoint</vt:lpstr>
      <vt:lpstr>   INSPECCIONES ACUMULADAS  ENERO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mmorales</dc:creator>
  <cp:lastModifiedBy>Monica Alvarez</cp:lastModifiedBy>
  <cp:revision>1330</cp:revision>
  <cp:lastPrinted>2017-02-07T17:17:29Z</cp:lastPrinted>
  <dcterms:created xsi:type="dcterms:W3CDTF">2012-02-02T15:42:59Z</dcterms:created>
  <dcterms:modified xsi:type="dcterms:W3CDTF">2017-02-07T17:18:23Z</dcterms:modified>
</cp:coreProperties>
</file>