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312" r:id="rId4"/>
    <p:sldId id="262" r:id="rId5"/>
    <p:sldId id="263" r:id="rId6"/>
    <p:sldId id="264" r:id="rId7"/>
    <p:sldId id="32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0" r:id="rId16"/>
    <p:sldId id="323" r:id="rId17"/>
    <p:sldId id="318" r:id="rId18"/>
    <p:sldId id="319" r:id="rId19"/>
    <p:sldId id="308" r:id="rId20"/>
    <p:sldId id="309" r:id="rId21"/>
    <p:sldId id="301" r:id="rId22"/>
    <p:sldId id="303" r:id="rId23"/>
    <p:sldId id="320" r:id="rId24"/>
    <p:sldId id="321" r:id="rId25"/>
    <p:sldId id="322" r:id="rId26"/>
    <p:sldId id="324" r:id="rId27"/>
  </p:sldIdLst>
  <p:sldSz cx="9144000" cy="6858000" type="screen4x3"/>
  <p:notesSz cx="6797675" cy="9928225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1D0"/>
    <a:srgbClr val="006699"/>
    <a:srgbClr val="4383D1"/>
    <a:srgbClr val="996600"/>
    <a:srgbClr val="43C0E7"/>
    <a:srgbClr val="6D8838"/>
    <a:srgbClr val="356177"/>
    <a:srgbClr val="0B167B"/>
    <a:srgbClr val="3E718A"/>
    <a:srgbClr val="D8D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6716" autoAdjust="0"/>
  </p:normalViewPr>
  <p:slideViewPr>
    <p:cSldViewPr>
      <p:cViewPr varScale="1">
        <p:scale>
          <a:sx n="101" d="100"/>
          <a:sy n="101" d="100"/>
        </p:scale>
        <p:origin x="1878" y="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RZO%202017\GRAFICAS%20INFORMES%20%20MARZO%202017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RZO%202017\GRAFICAS%20INFORMES%20%20MARZO%202017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FEBRERO%202017\GRAFICAS%20INFORMES%20%20FEBRERO%202017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 1AS 2AS Y 3AS sin 1b y 2 (2)'!$B$5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7416100677678226E-3"/>
                  <c:y val="4.6238750694491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493640610445368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09364850470697E-3"/>
                  <c:y val="1.851815398075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796065302806397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(2)'!$C$5:$N$5</c:f>
              <c:numCache>
                <c:formatCode>General</c:formatCode>
                <c:ptCount val="12"/>
                <c:pt idx="0">
                  <c:v>250</c:v>
                </c:pt>
                <c:pt idx="1">
                  <c:v>379</c:v>
                </c:pt>
                <c:pt idx="2">
                  <c:v>442</c:v>
                </c:pt>
              </c:numCache>
            </c:numRef>
          </c:val>
        </c:ser>
        <c:ser>
          <c:idx val="1"/>
          <c:order val="1"/>
          <c:tx>
            <c:strRef>
              <c:f>'1. 1AS 2AS Y 3AS sin 1b y 2 (2)'!$B$6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3.6991000555593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275196880790082E-2"/>
                  <c:y val="1.1571520424784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578020222698448E-2"/>
                      <c:h val="8.059414246049861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9.2592592592592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1872970094138E-2"/>
                  <c:y val="-4.62962962962963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(2)'!$C$6:$N$6</c:f>
              <c:numCache>
                <c:formatCode>General</c:formatCode>
                <c:ptCount val="12"/>
                <c:pt idx="0">
                  <c:v>253</c:v>
                </c:pt>
                <c:pt idx="1">
                  <c:v>339</c:v>
                </c:pt>
                <c:pt idx="2">
                  <c:v>416</c:v>
                </c:pt>
              </c:numCache>
            </c:numRef>
          </c:val>
        </c:ser>
        <c:ser>
          <c:idx val="2"/>
          <c:order val="2"/>
          <c:tx>
            <c:strRef>
              <c:f>'1. 1AS 2AS Y 3AS sin 1b y 2 (2)'!$B$7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8.70805033883913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449660406606984E-2"/>
                  <c:y val="4.64098704805257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(2)'!$C$7:$N$7</c:f>
              <c:numCache>
                <c:formatCode>General</c:formatCode>
                <c:ptCount val="12"/>
                <c:pt idx="0">
                  <c:v>228</c:v>
                </c:pt>
                <c:pt idx="1">
                  <c:v>227</c:v>
                </c:pt>
                <c:pt idx="2">
                  <c:v>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0850464"/>
        <c:axId val="140850856"/>
      </c:barChart>
      <c:catAx>
        <c:axId val="14085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0856"/>
        <c:crosses val="autoZero"/>
        <c:auto val="1"/>
        <c:lblAlgn val="ctr"/>
        <c:lblOffset val="100"/>
        <c:noMultiLvlLbl val="0"/>
      </c:catAx>
      <c:valAx>
        <c:axId val="14085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MES'!$C$4:$C$26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MES'!$D$4:$D$26</c:f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MES'!$E$4:$E$26</c:f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MES'!$F$4:$F$26</c:f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MES'!$G$4:$G$26</c:f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MES'!$H$4:$H$26</c:f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MES'!$I$4:$I$26</c:f>
            </c:numRef>
          </c:val>
        </c:ser>
        <c:ser>
          <c:idx val="7"/>
          <c:order val="7"/>
          <c:spPr>
            <a:solidFill>
              <a:srgbClr val="4081D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MES'!$J$4:$J$26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45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MES'!$K$4:$K$26</c:f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MES'!$L$4:$L$26</c:f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MES'!$M$4:$M$26</c:f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MES'!$N$4:$N$26</c:f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MES'!$B$4:$B$26</c:f>
              <c:strCache>
                <c:ptCount val="6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SACATEPEQUEZ, CONDOMINIO FUENTES DEL VALLE SAN MIGUEL</c:v>
                </c:pt>
                <c:pt idx="4">
                  <c:v>SANTA ROSA, CONDOMINIO VISTAS DE SANTA MARTA, LOTIFICACION VILLAS DE BARBERENA</c:v>
                </c:pt>
                <c:pt idx="5">
                  <c:v>SUCHITEPEQUEZ, CONDOMINIO CONDADO SAN ANDRES, CONDOMINIO LA GIRALDA</c:v>
                </c:pt>
              </c:strCache>
            </c:strRef>
          </c:cat>
          <c:val>
            <c:numRef>
              <c:f>'DEP ACUMULADAS DEL MES'!$O$4:$O$26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2025440"/>
        <c:axId val="142025832"/>
      </c:barChart>
      <c:catAx>
        <c:axId val="14202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25832"/>
        <c:crosses val="autoZero"/>
        <c:auto val="1"/>
        <c:lblAlgn val="ctr"/>
        <c:lblOffset val="100"/>
        <c:noMultiLvlLbl val="0"/>
      </c:catAx>
      <c:valAx>
        <c:axId val="142025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2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'DEP ACUMULADAS TOTAL'!$C$3</c:f>
              <c:strCache>
                <c:ptCount val="1"/>
                <c:pt idx="0">
                  <c:v>ENERO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TOTAL'!$C$4:$C$24</c:f>
            </c:numRef>
          </c:val>
        </c:ser>
        <c:ser>
          <c:idx val="1"/>
          <c:order val="1"/>
          <c:tx>
            <c:strRef>
              <c:f>'DEP ACUMULADAS TOTAL'!$D$3</c:f>
              <c:strCache>
                <c:ptCount val="1"/>
                <c:pt idx="0">
                  <c:v>FEBRERO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TOTAL'!$D$4:$D$24</c:f>
            </c:numRef>
          </c:val>
        </c:ser>
        <c:ser>
          <c:idx val="2"/>
          <c:order val="2"/>
          <c:tx>
            <c:strRef>
              <c:f>'DEP ACUMULADAS TOTAL'!$E$3</c:f>
              <c:strCache>
                <c:ptCount val="1"/>
                <c:pt idx="0">
                  <c:v>MARZO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TOTAL'!$E$4:$E$24</c:f>
            </c:numRef>
          </c:val>
        </c:ser>
        <c:ser>
          <c:idx val="3"/>
          <c:order val="3"/>
          <c:tx>
            <c:strRef>
              <c:f>'DEP ACUMULADAS TOTAL'!$F$3</c:f>
              <c:strCache>
                <c:ptCount val="1"/>
                <c:pt idx="0">
                  <c:v>ABRIL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TOTAL'!$F$4:$F$24</c:f>
            </c:numRef>
          </c:val>
        </c:ser>
        <c:ser>
          <c:idx val="4"/>
          <c:order val="4"/>
          <c:tx>
            <c:strRef>
              <c:f>'DEP ACUMULADAS TOTAL'!$G$3</c:f>
              <c:strCache>
                <c:ptCount val="1"/>
                <c:pt idx="0">
                  <c:v>MAYO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TOTAL'!$G$4:$G$24</c:f>
            </c:numRef>
          </c:val>
        </c:ser>
        <c:ser>
          <c:idx val="5"/>
          <c:order val="5"/>
          <c:tx>
            <c:strRef>
              <c:f>'DEP ACUMULADAS TOTAL'!$H$3</c:f>
              <c:strCache>
                <c:ptCount val="1"/>
                <c:pt idx="0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TOTAL'!$H$4:$H$24</c:f>
            </c:numRef>
          </c:val>
        </c:ser>
        <c:ser>
          <c:idx val="6"/>
          <c:order val="6"/>
          <c:tx>
            <c:strRef>
              <c:f>'DEP ACUMULADAS TOTAL'!$I$3</c:f>
              <c:strCache>
                <c:ptCount val="1"/>
                <c:pt idx="0">
                  <c:v>JULIO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TOTAL'!$I$4:$I$24</c:f>
            </c:numRef>
          </c:val>
        </c:ser>
        <c:ser>
          <c:idx val="7"/>
          <c:order val="7"/>
          <c:tx>
            <c:strRef>
              <c:f>'DEP ACUMULADAS TOTAL'!$J$3</c:f>
              <c:strCache>
                <c:ptCount val="1"/>
                <c:pt idx="0">
                  <c:v>AGOSTO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TOTAL'!$J$4:$J$24</c:f>
            </c:numRef>
          </c:val>
        </c:ser>
        <c:ser>
          <c:idx val="8"/>
          <c:order val="8"/>
          <c:tx>
            <c:strRef>
              <c:f>'DEP ACUMULADAS TOTAL'!$K$3</c:f>
              <c:strCache>
                <c:ptCount val="1"/>
                <c:pt idx="0">
                  <c:v>SEPTIEMBRE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TOTAL'!$K$4:$K$24</c:f>
            </c:numRef>
          </c:val>
        </c:ser>
        <c:ser>
          <c:idx val="9"/>
          <c:order val="9"/>
          <c:tx>
            <c:strRef>
              <c:f>'DEP ACUMULADAS TOTAL'!$L$3</c:f>
              <c:strCache>
                <c:ptCount val="1"/>
                <c:pt idx="0">
                  <c:v>OCTUBRE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TOTAL'!$L$4:$L$24</c:f>
            </c:numRef>
          </c:val>
        </c:ser>
        <c:ser>
          <c:idx val="10"/>
          <c:order val="10"/>
          <c:tx>
            <c:strRef>
              <c:f>'DEP ACUMULADAS TOTAL'!$M$3</c:f>
              <c:strCache>
                <c:ptCount val="1"/>
                <c:pt idx="0">
                  <c:v>NOVIEMBRE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TOTAL'!$M$4:$M$24</c:f>
            </c:numRef>
          </c:val>
        </c:ser>
        <c:ser>
          <c:idx val="11"/>
          <c:order val="11"/>
          <c:tx>
            <c:strRef>
              <c:f>'DEP ACUMULADAS TOTAL'!$N$3</c:f>
              <c:strCache>
                <c:ptCount val="1"/>
                <c:pt idx="0">
                  <c:v>ACUMULADO</c:v>
                </c:pt>
              </c:strCache>
            </c:strRef>
          </c:tx>
          <c:spPr>
            <a:solidFill>
              <a:srgbClr val="4081D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TOTAL'!$B$4:$B$24</c:f>
              <c:strCache>
                <c:ptCount val="10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CONDOMINIO SAN MIGUEL BUENA VISTA</c:v>
                </c:pt>
                <c:pt idx="6">
                  <c:v>SANTA ROSA, CONDOMINIO VISTAS DE SANTA MARTA</c:v>
                </c:pt>
                <c:pt idx="7">
                  <c:v>SANTA ROSA, LOTIFICACION  VILLAS DE BARBERENA</c:v>
                </c:pt>
                <c:pt idx="8">
                  <c:v>SUCHITEPEQUEZ, CONDOMINIO CONDADO SAN ANDRES</c:v>
                </c:pt>
                <c:pt idx="9">
                  <c:v>SUCHITEPEQUEZ, CONDOMINIO LA GIRALDA</c:v>
                </c:pt>
              </c:strCache>
            </c:strRef>
          </c:cat>
          <c:val>
            <c:numRef>
              <c:f>'DEP ACUMULADAS TOTAL'!$N$4:$N$24</c:f>
              <c:numCache>
                <c:formatCode>General</c:formatCode>
                <c:ptCount val="11"/>
                <c:pt idx="0">
                  <c:v>8</c:v>
                </c:pt>
                <c:pt idx="1">
                  <c:v>12</c:v>
                </c:pt>
                <c:pt idx="2">
                  <c:v>2</c:v>
                </c:pt>
                <c:pt idx="3">
                  <c:v>1</c:v>
                </c:pt>
                <c:pt idx="4">
                  <c:v>92</c:v>
                </c:pt>
                <c:pt idx="5">
                  <c:v>4</c:v>
                </c:pt>
                <c:pt idx="6">
                  <c:v>11</c:v>
                </c:pt>
                <c:pt idx="7">
                  <c:v>7</c:v>
                </c:pt>
                <c:pt idx="8">
                  <c:v>16</c:v>
                </c:pt>
                <c:pt idx="9">
                  <c:v>7</c:v>
                </c:pt>
                <c:pt idx="10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2026224"/>
        <c:axId val="142026616"/>
      </c:barChart>
      <c:catAx>
        <c:axId val="14202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26616"/>
        <c:crosses val="autoZero"/>
        <c:auto val="1"/>
        <c:lblAlgn val="ctr"/>
        <c:lblOffset val="100"/>
        <c:noMultiLvlLbl val="0"/>
      </c:catAx>
      <c:valAx>
        <c:axId val="142026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2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VALUACIONES '!$B$1:$M$3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VALUACIONES '!$B$4:$M$4</c:f>
              <c:numCache>
                <c:formatCode>General</c:formatCode>
                <c:ptCount val="12"/>
                <c:pt idx="0">
                  <c:v>52</c:v>
                </c:pt>
                <c:pt idx="1">
                  <c:v>51</c:v>
                </c:pt>
                <c:pt idx="2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030928"/>
        <c:axId val="142031712"/>
      </c:barChart>
      <c:catAx>
        <c:axId val="14203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31712"/>
        <c:crosses val="autoZero"/>
        <c:auto val="1"/>
        <c:lblAlgn val="ctr"/>
        <c:lblOffset val="100"/>
        <c:noMultiLvlLbl val="0"/>
      </c:catAx>
      <c:valAx>
        <c:axId val="142031712"/>
        <c:scaling>
          <c:orientation val="minMax"/>
          <c:max val="6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30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DE CLPS'!$B$1:$M$3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DE CLPS'!$B$4:$M$4</c:f>
              <c:numCache>
                <c:formatCode>General</c:formatCode>
                <c:ptCount val="12"/>
                <c:pt idx="0">
                  <c:v>12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030536"/>
        <c:axId val="142031320"/>
      </c:barChart>
      <c:catAx>
        <c:axId val="14203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31320"/>
        <c:crosses val="autoZero"/>
        <c:auto val="1"/>
        <c:lblAlgn val="ctr"/>
        <c:lblOffset val="100"/>
        <c:noMultiLvlLbl val="0"/>
      </c:catAx>
      <c:valAx>
        <c:axId val="142031320"/>
        <c:scaling>
          <c:orientation val="minMax"/>
          <c:max val="3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3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4885272311746"/>
          <c:y val="3.6175395401556835E-2"/>
          <c:w val="0.89098814216908606"/>
          <c:h val="0.7344156651471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 Acumuladas sin 1B y 2B'!$B$4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3042490040421264E-3"/>
                  <c:y val="-2.6812053836164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697575307638971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0936485047069E-3"/>
                  <c:y val="1.851815398075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118426121122559E-2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2B'!$C$4:$N$4</c:f>
              <c:numCache>
                <c:formatCode>General</c:formatCode>
                <c:ptCount val="12"/>
                <c:pt idx="0">
                  <c:v>250</c:v>
                </c:pt>
                <c:pt idx="1">
                  <c:v>629</c:v>
                </c:pt>
                <c:pt idx="2" formatCode="#,##0">
                  <c:v>1071</c:v>
                </c:pt>
              </c:numCache>
            </c:numRef>
          </c:val>
        </c:ser>
        <c:ser>
          <c:idx val="1"/>
          <c:order val="1"/>
          <c:tx>
            <c:strRef>
              <c:f>'2. Acumuladas sin 1B y 2B'!$B$5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2464709579928479E-4"/>
                  <c:y val="1.1553579069051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486437488812386E-2"/>
                  <c:y val="1.05878290634218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1872970094138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388195908419196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796065302806397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5592130605612794E-3"/>
                  <c:y val="1.3888888888888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2B'!$C$5:$N$5</c:f>
              <c:numCache>
                <c:formatCode>General</c:formatCode>
                <c:ptCount val="12"/>
                <c:pt idx="0">
                  <c:v>253</c:v>
                </c:pt>
                <c:pt idx="1">
                  <c:v>592</c:v>
                </c:pt>
                <c:pt idx="2" formatCode="#,##0">
                  <c:v>1008</c:v>
                </c:pt>
              </c:numCache>
            </c:numRef>
          </c:val>
        </c:ser>
        <c:ser>
          <c:idx val="2"/>
          <c:order val="2"/>
          <c:tx>
            <c:strRef>
              <c:f>'2. Acumuladas sin 1B y 2B'!$B$6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6.6084980080842069E-3"/>
                  <c:y val="1.4895585464535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783432755670509E-3"/>
                  <c:y val="7.9305504470083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0936485047069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404293988695975E-3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395150615277942E-3"/>
                  <c:y val="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0958864373995319E-17"/>
                  <c:y val="1.3888888888888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3388195908419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2B'!$C$6:$N$6</c:f>
              <c:numCache>
                <c:formatCode>General</c:formatCode>
                <c:ptCount val="12"/>
                <c:pt idx="0">
                  <c:v>228</c:v>
                </c:pt>
                <c:pt idx="1">
                  <c:v>455</c:v>
                </c:pt>
                <c:pt idx="2">
                  <c:v>751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0851248"/>
        <c:axId val="140853600"/>
      </c:barChart>
      <c:catAx>
        <c:axId val="14085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3600"/>
        <c:crosses val="autoZero"/>
        <c:auto val="1"/>
        <c:lblAlgn val="ctr"/>
        <c:lblOffset val="100"/>
        <c:noMultiLvlLbl val="0"/>
      </c:catAx>
      <c:valAx>
        <c:axId val="14085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Ene a Dic'!$B$3:$M$3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Ene a Dic'!$B$4:$M$4</c:f>
              <c:numCache>
                <c:formatCode>#,##0</c:formatCode>
                <c:ptCount val="12"/>
                <c:pt idx="0" formatCode="0;[Red]0">
                  <c:v>910</c:v>
                </c:pt>
                <c:pt idx="1">
                  <c:v>1153</c:v>
                </c:pt>
                <c:pt idx="2" formatCode="0;[Red]0">
                  <c:v>1374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0851640"/>
        <c:axId val="140850072"/>
      </c:barChart>
      <c:catAx>
        <c:axId val="14085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0072"/>
        <c:crosses val="autoZero"/>
        <c:auto val="1"/>
        <c:lblAlgn val="ctr"/>
        <c:lblOffset val="100"/>
        <c:noMultiLvlLbl val="0"/>
      </c:catAx>
      <c:valAx>
        <c:axId val="14085007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29150656648153E-2"/>
          <c:y val="5.7210723052800221E-2"/>
          <c:w val="0.81378710706402957"/>
          <c:h val="0.75550459671147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 1AS 10-11'!$B$4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3352678357356965E-2"/>
                  <c:y val="1.0263037903195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917289278945719E-3"/>
                  <c:y val="7.34872051253557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2520325203252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333333333333332E-3"/>
                  <c:y val="9.2915214866434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10-11'!$C$4:$N$4</c:f>
              <c:numCache>
                <c:formatCode>General</c:formatCode>
                <c:ptCount val="12"/>
                <c:pt idx="0">
                  <c:v>226</c:v>
                </c:pt>
                <c:pt idx="1">
                  <c:v>276</c:v>
                </c:pt>
                <c:pt idx="2">
                  <c:v>286</c:v>
                </c:pt>
              </c:numCache>
            </c:numRef>
          </c:val>
        </c:ser>
        <c:ser>
          <c:idx val="1"/>
          <c:order val="1"/>
          <c:tx>
            <c:strRef>
              <c:f>'3. 1AS 10-11'!$B$5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756733265835846E-5"/>
                  <c:y val="1.7315784357293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10-11'!$C$5:$N$5</c:f>
              <c:numCache>
                <c:formatCode>General</c:formatCode>
                <c:ptCount val="12"/>
                <c:pt idx="0">
                  <c:v>296</c:v>
                </c:pt>
                <c:pt idx="1">
                  <c:v>432</c:v>
                </c:pt>
                <c:pt idx="2">
                  <c:v>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0853208"/>
        <c:axId val="140855560"/>
      </c:barChart>
      <c:catAx>
        <c:axId val="14085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5560"/>
        <c:crossesAt val="0"/>
        <c:auto val="1"/>
        <c:lblAlgn val="ctr"/>
        <c:lblOffset val="100"/>
        <c:noMultiLvlLbl val="0"/>
      </c:catAx>
      <c:valAx>
        <c:axId val="14085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01892900294078"/>
          <c:y val="0.91378504240269598"/>
          <c:w val="0.14938921414464695"/>
          <c:h val="7.5191876828500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5481189851267E-2"/>
          <c:y val="4.6296296296296294E-2"/>
          <c:w val="0.87203895334380832"/>
          <c:h val="0.71391938834123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 2DAS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9849234277769229E-3"/>
                  <c:y val="3.6688257850853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462308569442628E-3"/>
                  <c:y val="7.3376515701707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66666666666664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10-11'!$C$5:$N$5</c:f>
              <c:numCache>
                <c:formatCode>General</c:formatCode>
                <c:ptCount val="12"/>
                <c:pt idx="0">
                  <c:v>297</c:v>
                </c:pt>
                <c:pt idx="1">
                  <c:v>375</c:v>
                </c:pt>
                <c:pt idx="2">
                  <c:v>410</c:v>
                </c:pt>
              </c:numCache>
            </c:numRef>
          </c:val>
        </c:ser>
        <c:ser>
          <c:idx val="1"/>
          <c:order val="1"/>
          <c:tx>
            <c:strRef>
              <c:f>'4. 2DAS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10-11'!$C$6:$N$6</c:f>
              <c:numCache>
                <c:formatCode>General</c:formatCode>
                <c:ptCount val="12"/>
                <c:pt idx="0">
                  <c:v>386</c:v>
                </c:pt>
                <c:pt idx="1">
                  <c:v>494</c:v>
                </c:pt>
                <c:pt idx="2">
                  <c:v>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0856344"/>
        <c:axId val="140854384"/>
      </c:barChart>
      <c:catAx>
        <c:axId val="14085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4384"/>
        <c:crosses val="autoZero"/>
        <c:auto val="1"/>
        <c:lblAlgn val="ctr"/>
        <c:lblOffset val="100"/>
        <c:noMultiLvlLbl val="0"/>
      </c:catAx>
      <c:valAx>
        <c:axId val="14085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69950957830082"/>
          <c:y val="0.87766298600705261"/>
          <c:w val="0.15678018129726254"/>
          <c:h val="7.5078619758851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 3RAS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2025179020512873E-2"/>
                  <c:y val="-3.1820777364051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10-11'!$C$5:$N$5</c:f>
              <c:numCache>
                <c:formatCode>General</c:formatCode>
                <c:ptCount val="12"/>
                <c:pt idx="0">
                  <c:v>199</c:v>
                </c:pt>
                <c:pt idx="1">
                  <c:v>278</c:v>
                </c:pt>
                <c:pt idx="2">
                  <c:v>288</c:v>
                </c:pt>
              </c:numCache>
            </c:numRef>
          </c:val>
        </c:ser>
        <c:ser>
          <c:idx val="1"/>
          <c:order val="1"/>
          <c:tx>
            <c:strRef>
              <c:f>'5. 3RAS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6.0125895102563992E-3"/>
                  <c:y val="-9.5462332092155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10-11'!$C$6:$N$6</c:f>
              <c:numCache>
                <c:formatCode>General</c:formatCode>
                <c:ptCount val="12"/>
                <c:pt idx="0">
                  <c:v>228</c:v>
                </c:pt>
                <c:pt idx="1">
                  <c:v>227</c:v>
                </c:pt>
                <c:pt idx="2">
                  <c:v>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0852816"/>
        <c:axId val="140853992"/>
      </c:barChart>
      <c:catAx>
        <c:axId val="14085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3992"/>
        <c:crosses val="autoZero"/>
        <c:auto val="1"/>
        <c:lblAlgn val="ctr"/>
        <c:lblOffset val="100"/>
        <c:noMultiLvlLbl val="0"/>
      </c:catAx>
      <c:valAx>
        <c:axId val="14085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19738077113525"/>
          <c:y val="4.2119622475588682E-2"/>
          <c:w val="0.75005752405949255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'6. 1AS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111111111111112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444444444444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ACUMULADAS'!$C$5:$N$5</c:f>
              <c:numCache>
                <c:formatCode>General</c:formatCode>
                <c:ptCount val="12"/>
                <c:pt idx="0">
                  <c:v>226</c:v>
                </c:pt>
                <c:pt idx="1">
                  <c:v>502</c:v>
                </c:pt>
                <c:pt idx="2" formatCode="#,##0">
                  <c:v>788</c:v>
                </c:pt>
              </c:numCache>
            </c:numRef>
          </c:val>
        </c:ser>
        <c:ser>
          <c:idx val="1"/>
          <c:order val="1"/>
          <c:tx>
            <c:strRef>
              <c:f>'6. 1AS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8.1167271464151897E-4"/>
                  <c:y val="-2.76216778407590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ACUMULADAS'!$C$6:$N$6</c:f>
              <c:numCache>
                <c:formatCode>General</c:formatCode>
                <c:ptCount val="12"/>
                <c:pt idx="0">
                  <c:v>296</c:v>
                </c:pt>
                <c:pt idx="1">
                  <c:v>728</c:v>
                </c:pt>
                <c:pt idx="2" formatCode="#,##0">
                  <c:v>1209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0856736"/>
        <c:axId val="142032104"/>
      </c:barChart>
      <c:catAx>
        <c:axId val="1408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32104"/>
        <c:crosses val="autoZero"/>
        <c:auto val="1"/>
        <c:lblAlgn val="ctr"/>
        <c:lblOffset val="100"/>
        <c:noMultiLvlLbl val="0"/>
      </c:catAx>
      <c:valAx>
        <c:axId val="1420321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085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47592914659643E-2"/>
          <c:y val="4.7069089236518209E-2"/>
          <c:w val="0.87689706902752573"/>
          <c:h val="0.73392570860612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'7. 2DAS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ACUMULADAS'!$C$5:$N$5</c:f>
              <c:numCache>
                <c:formatCode>General</c:formatCode>
                <c:ptCount val="12"/>
                <c:pt idx="0">
                  <c:v>297</c:v>
                </c:pt>
                <c:pt idx="1">
                  <c:v>672</c:v>
                </c:pt>
                <c:pt idx="2" formatCode="#,##0">
                  <c:v>1082</c:v>
                </c:pt>
              </c:numCache>
            </c:numRef>
          </c:val>
        </c:ser>
        <c:ser>
          <c:idx val="1"/>
          <c:order val="1"/>
          <c:tx>
            <c:strRef>
              <c:f>'7. 2DAS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ACUMULADAS'!$C$6:$N$6</c:f>
              <c:numCache>
                <c:formatCode>General</c:formatCode>
                <c:ptCount val="12"/>
                <c:pt idx="0">
                  <c:v>386</c:v>
                </c:pt>
                <c:pt idx="1">
                  <c:v>880</c:v>
                </c:pt>
                <c:pt idx="2" formatCode="#,##0">
                  <c:v>1477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028184"/>
        <c:axId val="142029360"/>
      </c:barChart>
      <c:catAx>
        <c:axId val="14202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29360"/>
        <c:crosses val="autoZero"/>
        <c:auto val="1"/>
        <c:lblAlgn val="ctr"/>
        <c:lblOffset val="100"/>
        <c:noMultiLvlLbl val="0"/>
      </c:catAx>
      <c:valAx>
        <c:axId val="14202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2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32000730174718"/>
          <c:y val="0.89690694469106458"/>
          <c:w val="0.16672617872626647"/>
          <c:h val="9.5024844697786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'8. 3RAS ACUMULADAS'!$A$6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3888888888888888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ACUMULADAS'!$B$6:$M$6</c:f>
              <c:numCache>
                <c:formatCode>General</c:formatCode>
                <c:ptCount val="12"/>
                <c:pt idx="0">
                  <c:v>199</c:v>
                </c:pt>
                <c:pt idx="1">
                  <c:v>477</c:v>
                </c:pt>
                <c:pt idx="2">
                  <c:v>765</c:v>
                </c:pt>
              </c:numCache>
            </c:numRef>
          </c:val>
        </c:ser>
        <c:ser>
          <c:idx val="1"/>
          <c:order val="1"/>
          <c:tx>
            <c:strRef>
              <c:f>'8. 3RAS ACUMULADAS'!$A$7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1.0224306800049569E-2"/>
                  <c:y val="5.7123670272279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ACUMULADAS'!$B$7:$M$7</c:f>
              <c:numCache>
                <c:formatCode>General</c:formatCode>
                <c:ptCount val="12"/>
                <c:pt idx="0">
                  <c:v>228</c:v>
                </c:pt>
                <c:pt idx="1">
                  <c:v>455</c:v>
                </c:pt>
                <c:pt idx="2">
                  <c:v>751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029752"/>
        <c:axId val="142025048"/>
      </c:barChart>
      <c:catAx>
        <c:axId val="14202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25048"/>
        <c:crosses val="autoZero"/>
        <c:auto val="1"/>
        <c:lblAlgn val="ctr"/>
        <c:lblOffset val="100"/>
        <c:noMultiLvlLbl val="0"/>
      </c:catAx>
      <c:valAx>
        <c:axId val="1420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029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C960-D5DD-4CB9-AA3F-E955C4B6EFB7}" type="datetimeFigureOut">
              <a:rPr lang="es-ES" smtClean="0"/>
              <a:t>10/04/2017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4A19-7764-4B68-AD9E-662D95E80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José Alfredo Guzmán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45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9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1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724F-1C64-4B8D-8821-B6ACD46EB2A2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2A11-A6B2-417C-86CD-A20C66E60E8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732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97F4-A37A-419A-AF5E-347C78933010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91D3-A4C6-4CAC-B6AC-BD1151D5DAB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037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E0B5-1ED5-4818-A6A9-C8FE6260B2D0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3818-D3B8-42DD-B0C1-04D214A5D8D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33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113F-B92C-464D-ADC2-BFD4EAFFD0FA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F3E7-3BF3-4232-808F-B0753FE0D9F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592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1EC5-0E31-4365-B16A-AEC25276C0EB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AA20B-3B2F-4D47-BAEE-AC1F449D957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14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3AF3-B274-451E-A23F-E3C6709D9760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69228-1CF5-419D-BF2C-BB4A8AD38642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622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DC2F-D87B-454A-949C-6E5275AA8DEE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E7092-BC42-4F60-9C00-6D2FC20A6AA9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864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E5AB-751E-4920-8ADB-67563A760253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8CFF-580D-4FDB-AC5F-55F6C78A773E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63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C25A-DCD7-4CFD-902B-11BA31DA03DA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75B9-ED66-4CC4-A0E1-09BF1E8278EC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31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C86F-44B2-46BA-9997-825572AC49C3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3E39-7856-49DD-B738-3582109E428D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73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6727-74C3-481F-BB1C-D33AD706F241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2624-B8F7-4263-A0E0-4733826743E7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17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GT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AEB20E-7C13-432E-9476-8AD788A3F161}" type="datetimeFigureOut">
              <a:rPr lang="es-GT"/>
              <a:pPr>
                <a:defRPr/>
              </a:pPr>
              <a:t>10/04/2017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9C7334-4242-4BA3-85C2-3EE360386BF8}" type="slidenum">
              <a:rPr lang="es-GT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971550" y="1341438"/>
            <a:ext cx="7880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ACTIVIDADES DESARROLLADAS POR LA SUBGERENCIA</a:t>
            </a:r>
            <a:b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DE PROYECTOS Y VIVIENDA</a:t>
            </a:r>
            <a: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  <a:t>S</a:t>
            </a:r>
            <a:b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MX" sz="20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 eaLnBrk="1" hangingPunct="1"/>
            <a:r>
              <a:rPr lang="es-MX" sz="24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DEPARTAMENTO DE INSPECCIONES</a:t>
            </a:r>
            <a: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ES" sz="2000" u="sng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28688" y="40767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GT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MARZO DEL 2,017</a:t>
            </a:r>
            <a:endParaRPr lang="es-ES" sz="3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1187624" y="692696"/>
            <a:ext cx="6696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MARZO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034972"/>
              </p:ext>
            </p:extLst>
          </p:nvPr>
        </p:nvGraphicFramePr>
        <p:xfrm>
          <a:off x="755576" y="2055634"/>
          <a:ext cx="7416824" cy="3965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267744" y="620688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MARZO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772286"/>
              </p:ext>
            </p:extLst>
          </p:nvPr>
        </p:nvGraphicFramePr>
        <p:xfrm>
          <a:off x="1115616" y="1636351"/>
          <a:ext cx="6336704" cy="399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24519" y="404664"/>
            <a:ext cx="585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PRIMERAS INSPECCIONES ACUMULADAS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MARZO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83066" y="5949316"/>
            <a:ext cx="900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 smtClean="0"/>
              <a:t>PORCENTAJE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75656" y="5718484"/>
            <a:ext cx="1368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31</a:t>
            </a:r>
            <a:r>
              <a:rPr lang="es-ES" sz="900" dirty="0" smtClean="0"/>
              <a:t>%      45%     53%</a:t>
            </a:r>
            <a:endParaRPr lang="es-ES" sz="9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207159"/>
              </p:ext>
            </p:extLst>
          </p:nvPr>
        </p:nvGraphicFramePr>
        <p:xfrm>
          <a:off x="6372200" y="1844824"/>
          <a:ext cx="2443930" cy="3207004"/>
        </p:xfrm>
        <a:graphic>
          <a:graphicData uri="http://schemas.openxmlformats.org/drawingml/2006/table">
            <a:tbl>
              <a:tblPr/>
              <a:tblGrid>
                <a:gridCol w="1499750"/>
                <a:gridCol w="944180"/>
              </a:tblGrid>
              <a:tr h="22956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con más número 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136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Primeras </a:t>
                      </a:r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Inspecciones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8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Primeras Inspecciones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09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EL REFUGIO DE SAN RAFAEL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PARQUE 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VILLAS LOMAS DE SANTA CATALINA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COMPLEJO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DE APARTAMENTOS “VILLAS GRANADA II”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309841"/>
              </p:ext>
            </p:extLst>
          </p:nvPr>
        </p:nvGraphicFramePr>
        <p:xfrm>
          <a:off x="899592" y="1398158"/>
          <a:ext cx="5412280" cy="432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1691481" y="764704"/>
            <a:ext cx="5761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</a:t>
            </a:r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 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MARZO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MX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85259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62686" y="5495094"/>
            <a:ext cx="980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 smtClean="0"/>
              <a:t>PORCENTAJE</a:t>
            </a:r>
            <a:endParaRPr lang="es-ES" sz="800" dirty="0"/>
          </a:p>
        </p:txBody>
      </p:sp>
      <p:sp>
        <p:nvSpPr>
          <p:cNvPr id="4" name="Rectángulo 3"/>
          <p:cNvSpPr/>
          <p:nvPr/>
        </p:nvSpPr>
        <p:spPr>
          <a:xfrm>
            <a:off x="1532758" y="5176902"/>
            <a:ext cx="14403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30%          31%       37%</a:t>
            </a:r>
            <a:endParaRPr lang="es-ES" sz="900" dirty="0"/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540807"/>
              </p:ext>
            </p:extLst>
          </p:nvPr>
        </p:nvGraphicFramePr>
        <p:xfrm>
          <a:off x="1187624" y="1911032"/>
          <a:ext cx="7019875" cy="326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35696" y="332656"/>
            <a:ext cx="5859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INSPECCIONES </a:t>
            </a:r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</a:t>
            </a: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MARZO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53271"/>
              </p:ext>
            </p:extLst>
          </p:nvPr>
        </p:nvGraphicFramePr>
        <p:xfrm>
          <a:off x="6372200" y="5420598"/>
          <a:ext cx="1888808" cy="432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88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GT" sz="1200" b="0" i="0" u="none" strike="noStrike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VIVIENDAS AISLADAS  69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51479" y="5892080"/>
            <a:ext cx="7921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700" dirty="0" smtClean="0"/>
              <a:t>PORCENTAJE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151479" y="5661248"/>
            <a:ext cx="11162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15%     -5%    -2%</a:t>
            </a:r>
            <a:endParaRPr lang="es-ES" sz="9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6732"/>
              </p:ext>
            </p:extLst>
          </p:nvPr>
        </p:nvGraphicFramePr>
        <p:xfrm>
          <a:off x="5940152" y="1556792"/>
          <a:ext cx="3096344" cy="3126811"/>
        </p:xfrm>
        <a:graphic>
          <a:graphicData uri="http://schemas.openxmlformats.org/drawingml/2006/table">
            <a:tbl>
              <a:tblPr/>
              <a:tblGrid>
                <a:gridCol w="1805360"/>
                <a:gridCol w="1290984"/>
              </a:tblGrid>
              <a:tr h="63571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</a:t>
                      </a:r>
                      <a:r>
                        <a:rPr lang="es-GT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con </a:t>
                      </a:r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mas número </a:t>
                      </a:r>
                      <a:r>
                        <a:rPr lang="es-GT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de</a:t>
                      </a:r>
                      <a:r>
                        <a:rPr lang="es-GT" sz="120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s-GT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Terceras </a:t>
                      </a:r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Inspecciones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2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3ras. Inspecciones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93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SAN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JULIÁN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VILLAS LOMAS DE SANTA CATALINA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MONTECRISTO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PÓRTICO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156350"/>
              </p:ext>
            </p:extLst>
          </p:nvPr>
        </p:nvGraphicFramePr>
        <p:xfrm>
          <a:off x="755576" y="1286762"/>
          <a:ext cx="4968552" cy="444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MARZO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91880" y="5373216"/>
            <a:ext cx="212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</a:t>
            </a:r>
            <a:r>
              <a:rPr lang="es-GT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65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962172"/>
              </p:ext>
            </p:extLst>
          </p:nvPr>
        </p:nvGraphicFramePr>
        <p:xfrm>
          <a:off x="425665" y="1844824"/>
          <a:ext cx="8717607" cy="327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MARZO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419872" y="5661248"/>
            <a:ext cx="218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160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318846"/>
              </p:ext>
            </p:extLst>
          </p:nvPr>
        </p:nvGraphicFramePr>
        <p:xfrm>
          <a:off x="395536" y="1255986"/>
          <a:ext cx="8448427" cy="4277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1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8"/>
          <p:cNvSpPr txBox="1">
            <a:spLocks/>
          </p:cNvSpPr>
          <p:nvPr/>
        </p:nvSpPr>
        <p:spPr bwMode="auto">
          <a:xfrm>
            <a:off x="3419872" y="5589240"/>
            <a:ext cx="22322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162</a:t>
            </a: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851824" y="332656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VALUACIONES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386922"/>
              </p:ext>
            </p:extLst>
          </p:nvPr>
        </p:nvGraphicFramePr>
        <p:xfrm>
          <a:off x="1547664" y="2060848"/>
          <a:ext cx="5745435" cy="313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8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 txBox="1">
            <a:spLocks noGrp="1"/>
          </p:cNvSpPr>
          <p:nvPr>
            <p:ph type="body" idx="1"/>
          </p:nvPr>
        </p:nvSpPr>
        <p:spPr>
          <a:xfrm>
            <a:off x="3491880" y="587727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40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243010" y="476672"/>
            <a:ext cx="4786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CONSTRUCCION EN LOTE PROPIO (CLP)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(INSPECCIONES)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074789"/>
              </p:ext>
            </p:extLst>
          </p:nvPr>
        </p:nvGraphicFramePr>
        <p:xfrm>
          <a:off x="1691680" y="2204864"/>
          <a:ext cx="548172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6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6416" t="18254" r="17516" b="13825"/>
          <a:stretch/>
        </p:blipFill>
        <p:spPr>
          <a:xfrm>
            <a:off x="1403648" y="116632"/>
            <a:ext cx="561662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1691680" y="980728"/>
            <a:ext cx="5357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buClr>
                <a:schemeClr val="bg1"/>
              </a:buClr>
            </a:pP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</a:p>
          <a:p>
            <a:pPr lvl="1" algn="ctr" eaLnBrk="1" hangingPunct="1">
              <a:buClr>
                <a:schemeClr val="bg1"/>
              </a:buClr>
            </a:pP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MARZO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17697"/>
              </p:ext>
            </p:extLst>
          </p:nvPr>
        </p:nvGraphicFramePr>
        <p:xfrm>
          <a:off x="1691680" y="2636911"/>
          <a:ext cx="5904657" cy="10081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2912"/>
                <a:gridCol w="1353304"/>
                <a:gridCol w="1355137"/>
                <a:gridCol w="1353304"/>
              </a:tblGrid>
              <a:tr h="5513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4567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Acumulado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2,635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3,437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30%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30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36512" y="5670376"/>
            <a:ext cx="910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7006" t="17516" r="17516" b="14563"/>
          <a:stretch/>
        </p:blipFill>
        <p:spPr>
          <a:xfrm>
            <a:off x="1403648" y="116632"/>
            <a:ext cx="554461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597" t="18254" r="18697" b="27852"/>
          <a:stretch/>
        </p:blipFill>
        <p:spPr>
          <a:xfrm>
            <a:off x="1979712" y="404664"/>
            <a:ext cx="532859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389" t="15504" r="17906" b="57918"/>
          <a:stretch/>
        </p:blipFill>
        <p:spPr>
          <a:xfrm>
            <a:off x="1187624" y="980728"/>
            <a:ext cx="695677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416" t="18993" r="17516" b="13087"/>
          <a:stretch/>
        </p:blipFill>
        <p:spPr>
          <a:xfrm>
            <a:off x="1475656" y="116632"/>
            <a:ext cx="561662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006" t="18254" r="17516" b="13825"/>
          <a:stretch/>
        </p:blipFill>
        <p:spPr>
          <a:xfrm>
            <a:off x="1475656" y="116632"/>
            <a:ext cx="561662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006" t="18254" r="17516" b="13825"/>
          <a:stretch/>
        </p:blipFill>
        <p:spPr>
          <a:xfrm>
            <a:off x="1475656" y="116632"/>
            <a:ext cx="554461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416" t="18993" r="18697" b="41879"/>
          <a:stretch/>
        </p:blipFill>
        <p:spPr>
          <a:xfrm>
            <a:off x="1619671" y="620688"/>
            <a:ext cx="609214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6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lvl="1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MARZO 2017</a:t>
            </a:r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s-ES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967832"/>
              </p:ext>
            </p:extLst>
          </p:nvPr>
        </p:nvGraphicFramePr>
        <p:xfrm>
          <a:off x="1666020" y="3068960"/>
          <a:ext cx="626180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" name="Worksheet" r:id="rId4" imgW="5191003" imgH="628637" progId="Excel.Sheet.8">
                  <p:embed/>
                </p:oleObj>
              </mc:Choice>
              <mc:Fallback>
                <p:oleObj name="Worksheet" r:id="rId4" imgW="5191003" imgH="62863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6020" y="3068960"/>
                        <a:ext cx="6261808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4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043608" y="1268760"/>
            <a:ext cx="6929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SIN 1B Y 2B </a:t>
            </a:r>
          </a:p>
          <a:p>
            <a:pPr algn="ctr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MARZO 2017</a:t>
            </a:r>
          </a:p>
          <a:p>
            <a:pPr algn="ctr" eaLnBrk="1" hangingPunct="1"/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ea typeface="MS Pゴシック" pitchFamily="-92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669873"/>
              </p:ext>
            </p:extLst>
          </p:nvPr>
        </p:nvGraphicFramePr>
        <p:xfrm>
          <a:off x="655898" y="2284422"/>
          <a:ext cx="7704855" cy="316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47664" y="692696"/>
            <a:ext cx="5859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</a:t>
            </a:r>
          </a:p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SIN 1B Y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2B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MARZO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812862"/>
              </p:ext>
            </p:extLst>
          </p:nvPr>
        </p:nvGraphicFramePr>
        <p:xfrm>
          <a:off x="899592" y="1916832"/>
          <a:ext cx="7687072" cy="426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3059832" y="836712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DE </a:t>
            </a: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636224"/>
              </p:ext>
            </p:extLst>
          </p:nvPr>
        </p:nvGraphicFramePr>
        <p:xfrm>
          <a:off x="1403648" y="2060848"/>
          <a:ext cx="6059190" cy="348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79712" y="548680"/>
            <a:ext cx="4787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AL MES DE MARZO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5447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VIVIENDAS INDIVIDUALES Y APARTAMENTOS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509651"/>
              </p:ext>
            </p:extLst>
          </p:nvPr>
        </p:nvGraphicFramePr>
        <p:xfrm>
          <a:off x="1331640" y="2132856"/>
          <a:ext cx="6048672" cy="24420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00966"/>
                <a:gridCol w="1485623"/>
                <a:gridCol w="1493713"/>
                <a:gridCol w="1368370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TOTALES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VIVIENDAS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APARTAMENTOS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1,209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731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478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1,008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617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391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191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751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646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2,968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1,994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974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331640" y="4869160"/>
          <a:ext cx="6048672" cy="3538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6184"/>
                <a:gridCol w="1512168"/>
                <a:gridCol w="1512168"/>
                <a:gridCol w="136815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469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436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331640" y="5201419"/>
          <a:ext cx="6048672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6184"/>
                <a:gridCol w="1512168"/>
                <a:gridCol w="1512168"/>
                <a:gridCol w="136815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3,437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2,430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1,007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44259" y="548680"/>
            <a:ext cx="4103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 COMPARATIVO AÑOS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5824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ACUMULADAS AL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MARZO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1060"/>
              </p:ext>
            </p:extLst>
          </p:nvPr>
        </p:nvGraphicFramePr>
        <p:xfrm>
          <a:off x="1403648" y="2132856"/>
          <a:ext cx="6166445" cy="24482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156599"/>
                <a:gridCol w="1053877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2016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2016 - 2017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EN %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788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1,209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421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53%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647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1,008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361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56%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765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751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-14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-2%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2,200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2,968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768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35%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17116"/>
              </p:ext>
            </p:extLst>
          </p:nvPr>
        </p:nvGraphicFramePr>
        <p:xfrm>
          <a:off x="1403648" y="4869160"/>
          <a:ext cx="6166445" cy="3538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435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469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34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87658"/>
              </p:ext>
            </p:extLst>
          </p:nvPr>
        </p:nvGraphicFramePr>
        <p:xfrm>
          <a:off x="1403648" y="5229200"/>
          <a:ext cx="6166445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2,635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3,437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802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30%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CuadroTexto"/>
          <p:cNvSpPr txBox="1">
            <a:spLocks noChangeArrowheads="1"/>
          </p:cNvSpPr>
          <p:nvPr/>
        </p:nvSpPr>
        <p:spPr bwMode="auto">
          <a:xfrm>
            <a:off x="2483768" y="620688"/>
            <a:ext cx="4143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PRIMERAS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MARZO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 </a:t>
            </a:r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-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582897"/>
              </p:ext>
            </p:extLst>
          </p:nvPr>
        </p:nvGraphicFramePr>
        <p:xfrm>
          <a:off x="755576" y="2132856"/>
          <a:ext cx="763262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14873</TotalTime>
  <Words>333</Words>
  <Application>Microsoft Office PowerPoint</Application>
  <PresentationFormat>Presentación en pantalla (4:3)</PresentationFormat>
  <Paragraphs>163</Paragraphs>
  <Slides>26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MS Pゴシック</vt:lpstr>
      <vt:lpstr>Tema de Office</vt:lpstr>
      <vt:lpstr>Worksheet</vt:lpstr>
      <vt:lpstr>Presentación de PowerPoint</vt:lpstr>
      <vt:lpstr>Presentación de PowerPoint</vt:lpstr>
      <vt:lpstr>   INSPECCIONES ACUMULADAS  MARZO 2017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mmorales</dc:creator>
  <cp:lastModifiedBy>Karen Lorena Chun Pineda</cp:lastModifiedBy>
  <cp:revision>1395</cp:revision>
  <cp:lastPrinted>2017-04-06T16:42:57Z</cp:lastPrinted>
  <dcterms:created xsi:type="dcterms:W3CDTF">2012-02-02T15:42:59Z</dcterms:created>
  <dcterms:modified xsi:type="dcterms:W3CDTF">2017-04-10T17:41:34Z</dcterms:modified>
</cp:coreProperties>
</file>