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73" r:id="rId2"/>
    <p:sldId id="437" r:id="rId3"/>
    <p:sldId id="439" r:id="rId4"/>
    <p:sldId id="457" r:id="rId5"/>
    <p:sldId id="352" r:id="rId6"/>
    <p:sldId id="354" r:id="rId7"/>
    <p:sldId id="459" r:id="rId8"/>
    <p:sldId id="442" r:id="rId9"/>
    <p:sldId id="464" r:id="rId10"/>
    <p:sldId id="444" r:id="rId11"/>
    <p:sldId id="445" r:id="rId12"/>
    <p:sldId id="460" r:id="rId13"/>
    <p:sldId id="447" r:id="rId14"/>
    <p:sldId id="458" r:id="rId15"/>
    <p:sldId id="462" r:id="rId16"/>
    <p:sldId id="465" r:id="rId17"/>
    <p:sldId id="461" r:id="rId18"/>
    <p:sldId id="463" r:id="rId19"/>
    <p:sldId id="425" r:id="rId20"/>
    <p:sldId id="426" r:id="rId21"/>
    <p:sldId id="427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66"/>
    <a:srgbClr val="E7F4F5"/>
    <a:srgbClr val="D94B33"/>
    <a:srgbClr val="6666FF"/>
    <a:srgbClr val="99CC00"/>
    <a:srgbClr val="00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546" autoAdjust="0"/>
    <p:restoredTop sz="94707" autoAdjust="0"/>
  </p:normalViewPr>
  <p:slideViewPr>
    <p:cSldViewPr snapToObjects="1" showGuide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orales\Desktop\ANALISIS%20INMOBILIARIO\informes%20de%20CASOS\2017\GRAFICAS%20PARA%20INFORME%20MENSUAL%20A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orales\Desktop\ANALISIS%20INMOBILIARIO\informes%20de%20CASOS\2017\GRAFICAS%20PARA%20INFORME%20MENSUAL%20A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orales\Desktop\ANALISIS%20INMOBILIARIO\informes%20de%20CASOS\2017\GRAFICAS%20PARA%20INFORME%20MENSUAL%20AI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3399"/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'CASOS PROYECTADOS'!$B$5:$G$5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'CASOS PROYECTADOS'!$B$6:$G$6</c:f>
              <c:numCache>
                <c:formatCode>General</c:formatCode>
                <c:ptCount val="6"/>
                <c:pt idx="0">
                  <c:v>293</c:v>
                </c:pt>
                <c:pt idx="1">
                  <c:v>305</c:v>
                </c:pt>
                <c:pt idx="2">
                  <c:v>374</c:v>
                </c:pt>
                <c:pt idx="3">
                  <c:v>306</c:v>
                </c:pt>
                <c:pt idx="4">
                  <c:v>379</c:v>
                </c:pt>
                <c:pt idx="5">
                  <c:v>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50472"/>
        <c:axId val="207746552"/>
      </c:barChart>
      <c:catAx>
        <c:axId val="20775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GT"/>
          </a:p>
        </c:txPr>
        <c:crossAx val="207746552"/>
        <c:crosses val="autoZero"/>
        <c:auto val="1"/>
        <c:lblAlgn val="ctr"/>
        <c:lblOffset val="100"/>
        <c:noMultiLvlLbl val="0"/>
      </c:catAx>
      <c:valAx>
        <c:axId val="207746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GT"/>
          </a:p>
        </c:txPr>
        <c:crossAx val="207750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3399"/>
          </a:solidFill>
          <a:latin typeface="Cambria" panose="02040503050406030204" pitchFamily="18" charset="0"/>
        </a:defRPr>
      </a:pPr>
      <a:endParaRPr lang="es-G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NOVACION!$B$4:$G$4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NOVACION!$B$5:$G$5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13</c:v>
                </c:pt>
                <c:pt idx="3">
                  <c:v>11</c:v>
                </c:pt>
                <c:pt idx="4">
                  <c:v>19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46944"/>
        <c:axId val="207741848"/>
      </c:barChart>
      <c:catAx>
        <c:axId val="2077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GT"/>
          </a:p>
        </c:txPr>
        <c:crossAx val="207741848"/>
        <c:crosses val="autoZero"/>
        <c:auto val="1"/>
        <c:lblAlgn val="ctr"/>
        <c:lblOffset val="100"/>
        <c:noMultiLvlLbl val="0"/>
      </c:catAx>
      <c:valAx>
        <c:axId val="207741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GT"/>
          </a:p>
        </c:txPr>
        <c:crossAx val="20774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3399"/>
          </a:solidFill>
          <a:latin typeface="Cambria" panose="02040503050406030204" pitchFamily="18" charset="0"/>
        </a:defRPr>
      </a:pPr>
      <a:endParaRPr lang="es-G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PROPIOS!$B$4:$G$4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PROPIOS!$B$5:$G$5</c:f>
              <c:numCache>
                <c:formatCode>General</c:formatCode>
                <c:ptCount val="6"/>
                <c:pt idx="0">
                  <c:v>63</c:v>
                </c:pt>
                <c:pt idx="1">
                  <c:v>26</c:v>
                </c:pt>
                <c:pt idx="2">
                  <c:v>44</c:v>
                </c:pt>
                <c:pt idx="3">
                  <c:v>1</c:v>
                </c:pt>
                <c:pt idx="4">
                  <c:v>120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47728"/>
        <c:axId val="207748120"/>
      </c:barChart>
      <c:catAx>
        <c:axId val="20774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GT"/>
          </a:p>
        </c:txPr>
        <c:crossAx val="207748120"/>
        <c:crosses val="autoZero"/>
        <c:auto val="1"/>
        <c:lblAlgn val="ctr"/>
        <c:lblOffset val="100"/>
        <c:noMultiLvlLbl val="0"/>
      </c:catAx>
      <c:valAx>
        <c:axId val="20774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GT"/>
          </a:p>
        </c:txPr>
        <c:crossAx val="20774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3399"/>
          </a:solidFill>
          <a:latin typeface="Cambria" panose="02040503050406030204" pitchFamily="18" charset="0"/>
        </a:defRPr>
      </a:pPr>
      <a:endParaRPr lang="es-G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85108" tIns="42551" rIns="85108" bIns="42551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85108" tIns="42551" rIns="85108" bIns="42551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2D1EB610-E039-4ACB-9B84-26AD153742E8}" type="datetimeFigureOut">
              <a:rPr lang="es-GT"/>
              <a:pPr>
                <a:defRPr/>
              </a:pPr>
              <a:t>19/07/2017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108" tIns="42551" rIns="85108" bIns="42551" rtlCol="0" anchor="ctr"/>
          <a:lstStyle/>
          <a:p>
            <a:pPr lvl="0"/>
            <a:endParaRPr lang="es-GT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7050" cy="4183062"/>
          </a:xfrm>
          <a:prstGeom prst="rect">
            <a:avLst/>
          </a:prstGeom>
        </p:spPr>
        <p:txBody>
          <a:bodyPr vert="horz" lIns="85108" tIns="42551" rIns="85108" bIns="4255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GT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85108" tIns="42551" rIns="85108" bIns="42551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85108" tIns="42551" rIns="85108" bIns="425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78AF3036-36CA-48B9-A01B-BB9F94FEBE31}" type="slidenum">
              <a:rPr lang="es-GT" altLang="es-GT"/>
              <a:pPr>
                <a:defRPr/>
              </a:pPr>
              <a:t>‹Nº›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42812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altLang="es-GT" smtClean="0"/>
          </a:p>
        </p:txBody>
      </p:sp>
      <p:sp>
        <p:nvSpPr>
          <p:cNvPr id="337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A4C244-AD33-4B3A-AD70-DF567A778894}" type="slidenum">
              <a:rPr lang="es-GT" altLang="es-GT"/>
              <a:pPr/>
              <a:t>2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279879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14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GT" altLang="es-GT" smtClean="0"/>
              <a:t>MARIELA</a:t>
            </a: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9A6B8-3D91-40D3-A49D-C1976E65404A}" type="slidenum">
              <a:rPr lang="es-GT" altLang="es-GT"/>
              <a:pPr/>
              <a:t>19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284608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0407CE-AA33-496C-9FE1-0E75F4167F1C}" type="slidenum">
              <a:rPr lang="es-GT" altLang="es-GT" smtClean="0">
                <a:latin typeface="Arial" pitchFamily="34" charset="0"/>
              </a:rPr>
              <a:pPr/>
              <a:t>25</a:t>
            </a:fld>
            <a:endParaRPr lang="es-GT" altLang="es-G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0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altLang="es-GT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F2068-73FB-4255-AB21-99DF5DB9A46D}" type="slidenum">
              <a:rPr lang="es-GT" altLang="es-GT" smtClean="0">
                <a:latin typeface="Arial" pitchFamily="34" charset="0"/>
              </a:rPr>
              <a:pPr/>
              <a:t>27</a:t>
            </a:fld>
            <a:endParaRPr lang="es-GT" altLang="es-G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8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6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7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8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9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10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11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12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F02A-664D-4B4C-B43B-43A60397E401}" type="slidenum">
              <a:rPr lang="es-GT" altLang="es-GT">
                <a:latin typeface="Tahoma" pitchFamily="34" charset="0"/>
              </a:rPr>
              <a:pPr/>
              <a:t>13</a:t>
            </a:fld>
            <a:endParaRPr lang="es-GT" altLang="es-GT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2080-4C03-480F-BFC7-31C681749B6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AD08-91A6-4284-A29A-3EA245621B3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73B6-3AC5-4E2A-9E41-854DBD77D54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AD66-8844-48D6-BF7D-3DE30FB5A1B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3352-7F0F-4635-8E75-F3BB6AC4B0A7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F6A2-CD07-48C2-B658-232CBCC5713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ADEBE-3808-409B-81DC-57F5D71BEB7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B9DD-9EF6-4479-83B4-583C2DD2161A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C6ECF-2217-400C-8DCE-735C11C10020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6918-8965-430A-AFF6-1BE82858334B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3230-3499-4BA0-A710-0F33A3FB1F1E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1D99-39BA-48D0-A2FA-0575D653AB2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modificar el estilo de texto del patrón</a:t>
            </a:r>
          </a:p>
          <a:p>
            <a:pPr lvl="1"/>
            <a:r>
              <a:rPr lang="es-ES" altLang="es-GT" smtClean="0"/>
              <a:t>Segundo nivel</a:t>
            </a:r>
          </a:p>
          <a:p>
            <a:pPr lvl="2"/>
            <a:r>
              <a:rPr lang="es-ES" altLang="es-GT" smtClean="0"/>
              <a:t>Tercer nivel</a:t>
            </a:r>
          </a:p>
          <a:p>
            <a:pPr lvl="3"/>
            <a:r>
              <a:rPr lang="es-ES" altLang="es-GT" smtClean="0"/>
              <a:t>Cuarto nivel</a:t>
            </a:r>
          </a:p>
          <a:p>
            <a:pPr lvl="4"/>
            <a:r>
              <a:rPr lang="es-ES" altLang="es-G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C2ACE4A-CAF1-40D0-8527-EF91BE1E3D1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11560" y="1628800"/>
            <a:ext cx="7920880" cy="2664296"/>
          </a:xfrm>
          <a:prstGeom prst="rect">
            <a:avLst/>
          </a:prstGeom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relaxedInse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ACTIVIDADES DESARROLLADAS POR:</a:t>
            </a:r>
            <a:br>
              <a:rPr lang="es-ES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s-ES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s-ES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s-ES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DEPARTAMENTO DE</a:t>
            </a:r>
          </a:p>
          <a:p>
            <a:pPr>
              <a:defRPr/>
            </a:pPr>
            <a:r>
              <a:rPr lang="es-419" sz="28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ANÁLISIS INMOBILIARIO</a:t>
            </a:r>
            <a:r>
              <a:rPr lang="es-GT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s-GT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s-GT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s-GT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s-GT" sz="2400" b="1" i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MES DE JUNIO DE 2017</a:t>
            </a:r>
            <a:endParaRPr lang="es-ES" sz="2400" b="1" i="1" kern="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18030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Mixco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31651"/>
              </p:ext>
            </p:extLst>
          </p:nvPr>
        </p:nvGraphicFramePr>
        <p:xfrm>
          <a:off x="179388" y="692620"/>
          <a:ext cx="8785220" cy="1983109"/>
        </p:xfrm>
        <a:graphic>
          <a:graphicData uri="http://schemas.openxmlformats.org/drawingml/2006/table">
            <a:tbl>
              <a:tblPr/>
              <a:tblGrid>
                <a:gridCol w="360052"/>
                <a:gridCol w="1520837"/>
                <a:gridCol w="1230705"/>
                <a:gridCol w="464417"/>
                <a:gridCol w="464417"/>
                <a:gridCol w="1029457"/>
                <a:gridCol w="546897"/>
                <a:gridCol w="648090"/>
                <a:gridCol w="864120"/>
                <a:gridCol w="276732"/>
                <a:gridCol w="363026"/>
                <a:gridCol w="363026"/>
                <a:gridCol w="290420"/>
                <a:gridCol w="363024"/>
              </a:tblGrid>
              <a:tr h="4410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18902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8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Vistas de la Floresta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Boulevard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Tulam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Tzu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24-96 Condominio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Jardínes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Floresta, Zona 4, Mixco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Construcciones Modernas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02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Giacomo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Lothar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Bilz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Menéndez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8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Vistas del Naranjo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7a Calle o Boulevard San Nicolás 17-00 Zona 4 de Mixco, Colonia El Naranjo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Vistas del Naranjo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124.07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802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José Antonio Reyes González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5 CuadroTexto"/>
          <p:cNvSpPr txBox="1">
            <a:spLocks noChangeArrowheads="1"/>
          </p:cNvSpPr>
          <p:nvPr/>
        </p:nvSpPr>
        <p:spPr bwMode="auto">
          <a:xfrm>
            <a:off x="425100" y="292493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</a:t>
            </a:r>
            <a:r>
              <a:rPr lang="es-GT" altLang="es-GT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Fraijanes</a:t>
            </a:r>
            <a:endParaRPr lang="es-GT" altLang="es-GT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78002"/>
              </p:ext>
            </p:extLst>
          </p:nvPr>
        </p:nvGraphicFramePr>
        <p:xfrm>
          <a:off x="179388" y="3387931"/>
          <a:ext cx="8785221" cy="1984036"/>
        </p:xfrm>
        <a:graphic>
          <a:graphicData uri="http://schemas.openxmlformats.org/drawingml/2006/table">
            <a:tbl>
              <a:tblPr/>
              <a:tblGrid>
                <a:gridCol w="360052"/>
                <a:gridCol w="1520837"/>
                <a:gridCol w="1230704"/>
                <a:gridCol w="464417"/>
                <a:gridCol w="464417"/>
                <a:gridCol w="1029458"/>
                <a:gridCol w="546897"/>
                <a:gridCol w="648090"/>
                <a:gridCol w="864120"/>
                <a:gridCol w="288040"/>
                <a:gridCol w="360050"/>
                <a:gridCol w="360050"/>
                <a:gridCol w="288040"/>
                <a:gridCol w="360049"/>
              </a:tblGrid>
              <a:tr h="4147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17773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369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Pasaje Español, Torre C y 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Carretera a El Salvador km. 16.5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Fraijanes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Guatemala.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Inversiones y Servicios Mercantiles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75.00 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927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Sra. Alejandra Sosa Fajardo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692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Villas Capelo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 de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Fraijanes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Desarrollos San José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927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Manuel María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Callén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Hernández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87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18030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Santa Catarina </a:t>
            </a:r>
            <a:r>
              <a:rPr lang="es-GT" altLang="es-GT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Pinula</a:t>
            </a:r>
            <a:endParaRPr lang="es-GT" altLang="es-GT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98886"/>
              </p:ext>
            </p:extLst>
          </p:nvPr>
        </p:nvGraphicFramePr>
        <p:xfrm>
          <a:off x="251400" y="719733"/>
          <a:ext cx="8713208" cy="2576174"/>
        </p:xfrm>
        <a:graphic>
          <a:graphicData uri="http://schemas.openxmlformats.org/drawingml/2006/table">
            <a:tbl>
              <a:tblPr/>
              <a:tblGrid>
                <a:gridCol w="432060"/>
                <a:gridCol w="1433412"/>
                <a:gridCol w="1220617"/>
                <a:gridCol w="442401"/>
                <a:gridCol w="478819"/>
                <a:gridCol w="1021019"/>
                <a:gridCol w="588452"/>
                <a:gridCol w="332768"/>
                <a:gridCol w="891402"/>
                <a:gridCol w="360050"/>
                <a:gridCol w="360050"/>
                <a:gridCol w="432060"/>
                <a:gridCol w="360050"/>
                <a:gridCol w="360048"/>
              </a:tblGrid>
              <a:tr h="3827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16401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186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Villas Granada Premier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Aldea El Carmen 3ra Avenida z.10 Santa Catarina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Pinula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Guatemala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Villas Granada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81.20 m2,  3 Edificios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868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Haroldo Molina Tejada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280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Condominio Lomas del Carmen IV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Aldea del Carmen, Sector el  ranchito, l. 101, Zona 10, Sta. Catarina Pínula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Fortunatos, S.A.                              Sr. Carlos Augusto Pineda Lemus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87.86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Viviendas en 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868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70.00 (apto)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186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Condominio Antara Premier/Tanta Premier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Cuchilla del Carmen, zona 10 Santa Catarina Pinula,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Inmobiliaria M.P.I.S.A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868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Byron Flores Marroquín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413247" y="3713344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Palencia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66819"/>
              </p:ext>
            </p:extLst>
          </p:nvPr>
        </p:nvGraphicFramePr>
        <p:xfrm>
          <a:off x="251402" y="4149099"/>
          <a:ext cx="8713206" cy="1449312"/>
        </p:xfrm>
        <a:graphic>
          <a:graphicData uri="http://schemas.openxmlformats.org/drawingml/2006/table">
            <a:tbl>
              <a:tblPr/>
              <a:tblGrid>
                <a:gridCol w="432058"/>
                <a:gridCol w="1433413"/>
                <a:gridCol w="1220616"/>
                <a:gridCol w="442401"/>
                <a:gridCol w="432060"/>
                <a:gridCol w="1080150"/>
                <a:gridCol w="448238"/>
                <a:gridCol w="559902"/>
                <a:gridCol w="792110"/>
                <a:gridCol w="360050"/>
                <a:gridCol w="360050"/>
                <a:gridCol w="432060"/>
                <a:gridCol w="360050"/>
                <a:gridCol w="360048"/>
              </a:tblGrid>
              <a:tr h="5704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36566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328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Colinas del Norte, Sector Zafiros (Casa Turquesa)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Aldea el Fiscal, Palencia. Guatemala.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Desarrollos San Miguel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284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Jorge Mario Álvarez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747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11654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Villa Nueva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428625" y="369856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Villa Canales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16900"/>
              </p:ext>
            </p:extLst>
          </p:nvPr>
        </p:nvGraphicFramePr>
        <p:xfrm>
          <a:off x="251401" y="4276760"/>
          <a:ext cx="8641193" cy="1312540"/>
        </p:xfrm>
        <a:graphic>
          <a:graphicData uri="http://schemas.openxmlformats.org/drawingml/2006/table">
            <a:tbl>
              <a:tblPr/>
              <a:tblGrid>
                <a:gridCol w="360049"/>
                <a:gridCol w="1490005"/>
                <a:gridCol w="1210528"/>
                <a:gridCol w="395897"/>
                <a:gridCol w="504070"/>
                <a:gridCol w="1026220"/>
                <a:gridCol w="558000"/>
                <a:gridCol w="504070"/>
                <a:gridCol w="720100"/>
                <a:gridCol w="360050"/>
                <a:gridCol w="360050"/>
                <a:gridCol w="360050"/>
                <a:gridCol w="360050"/>
                <a:gridCol w="432054"/>
              </a:tblGrid>
              <a:tr h="5122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21955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090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 Alto Apartamentos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calle 0-61 zona 1, Boca del Monte, Villa Canales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Altos de BDM,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60.08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909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Ing. Carlos Alberto Carranza Sánchez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76255" y="781393"/>
          <a:ext cx="8616340" cy="2575597"/>
        </p:xfrm>
        <a:graphic>
          <a:graphicData uri="http://schemas.openxmlformats.org/drawingml/2006/table">
            <a:tbl>
              <a:tblPr/>
              <a:tblGrid>
                <a:gridCol w="335195"/>
                <a:gridCol w="1509539"/>
                <a:gridCol w="1207047"/>
                <a:gridCol w="379844"/>
                <a:gridCol w="531134"/>
                <a:gridCol w="1009669"/>
                <a:gridCol w="547487"/>
                <a:gridCol w="504070"/>
                <a:gridCol w="720100"/>
                <a:gridCol w="360050"/>
                <a:gridCol w="360050"/>
                <a:gridCol w="360050"/>
                <a:gridCol w="360050"/>
                <a:gridCol w="432055"/>
              </a:tblGrid>
              <a:tr h="4372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UBICACIÓN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PROMOTOR  Y REPRESENTANTE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  CONSTRUCCION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AREA  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Lic. Municipal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Jurídico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Lavado        de Dinero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Técnico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Información       del Agua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18741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VIVIENDAS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APTOS.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TERRENO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REGIMEN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5354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Condominio Entre Valles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Calle 8-80 Zona 5 Colonia el Renacimiento, Municipio de Villa Nueva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Arezzo, Sociedad Anónima.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18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 Fernando  de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Jesús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Fuentes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Duarte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Propiedad Horizontal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784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Celajes de San José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3ra calle 8-13 zona 2, San Jose Villanueva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Cobros Cabrils,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848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María Alejandra Morales Rodas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784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Condominio San Julián, Fase III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calle A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Boulevar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San Mateo Zona 4 de Villa Nueva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Desarrollos Palo Blanco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848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Juan Pablo Estrada Domínguez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911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11654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San José </a:t>
            </a:r>
            <a:r>
              <a:rPr lang="es-GT" altLang="es-GT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Pinula</a:t>
            </a:r>
            <a:endParaRPr lang="es-GT" altLang="es-GT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58068"/>
              </p:ext>
            </p:extLst>
          </p:nvPr>
        </p:nvGraphicFramePr>
        <p:xfrm>
          <a:off x="251403" y="692620"/>
          <a:ext cx="8641196" cy="2102240"/>
        </p:xfrm>
        <a:graphic>
          <a:graphicData uri="http://schemas.openxmlformats.org/drawingml/2006/table">
            <a:tbl>
              <a:tblPr/>
              <a:tblGrid>
                <a:gridCol w="360047"/>
                <a:gridCol w="1490008"/>
                <a:gridCol w="1210529"/>
                <a:gridCol w="456803"/>
                <a:gridCol w="456803"/>
                <a:gridCol w="1012582"/>
                <a:gridCol w="456803"/>
                <a:gridCol w="456803"/>
                <a:gridCol w="868559"/>
                <a:gridCol w="432060"/>
                <a:gridCol w="360050"/>
                <a:gridCol w="360050"/>
                <a:gridCol w="360050"/>
                <a:gridCol w="360049"/>
              </a:tblGrid>
              <a:tr h="4976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34608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031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Valle de Navarra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 de San José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Pinula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Promotora de Flora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312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Flavio Fermín Andrade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Aycinena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031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de Las Mercedes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Km. 23.5 Carretera a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Mataquescuintla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San José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Pinula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Inversiones Inmobiliarias Los Cinco,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312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Erick Roberto Gallardo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430126" y="3079195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</a:t>
            </a:r>
            <a:r>
              <a:rPr lang="es-GT" altLang="es-GT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Chinautla</a:t>
            </a:r>
            <a:endParaRPr lang="es-GT" altLang="es-GT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13347"/>
              </p:ext>
            </p:extLst>
          </p:nvPr>
        </p:nvGraphicFramePr>
        <p:xfrm>
          <a:off x="218066" y="3573020"/>
          <a:ext cx="8641194" cy="1808532"/>
        </p:xfrm>
        <a:graphic>
          <a:graphicData uri="http://schemas.openxmlformats.org/drawingml/2006/table">
            <a:tbl>
              <a:tblPr/>
              <a:tblGrid>
                <a:gridCol w="393384"/>
                <a:gridCol w="1456670"/>
                <a:gridCol w="1210529"/>
                <a:gridCol w="456803"/>
                <a:gridCol w="456803"/>
                <a:gridCol w="1012581"/>
                <a:gridCol w="456803"/>
                <a:gridCol w="456803"/>
                <a:gridCol w="901898"/>
                <a:gridCol w="432060"/>
                <a:gridCol w="360050"/>
                <a:gridCol w="360050"/>
                <a:gridCol w="360050"/>
                <a:gridCol w="326710"/>
              </a:tblGrid>
              <a:tr h="3763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16130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536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Condominio Brisas del Norte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Kilometro 10.5 Carretera a San Pedro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Ayampuc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Chinautla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Inmobiliaria San Nicolás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36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Neptali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Hernández Romero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536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del Valle, </a:t>
                      </a:r>
                    </a:p>
                    <a:p>
                      <a:pPr algn="ctr" rtl="0" fontAlgn="ctr"/>
                      <a:r>
                        <a:rPr lang="es-G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Norte III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Kilometro 10.5 Carretera a San Pedro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Ayampuc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Chinautla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Inmobiliaria San Nicolás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 73 y 106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36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Neptali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Hernández Romero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5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428625" y="22868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Área Departamental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39750" y="6221775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750" y="762964"/>
          <a:ext cx="8142288" cy="5332072"/>
        </p:xfrm>
        <a:graphic>
          <a:graphicData uri="http://schemas.openxmlformats.org/drawingml/2006/table">
            <a:tbl>
              <a:tblPr/>
              <a:tblGrid>
                <a:gridCol w="326624"/>
                <a:gridCol w="1416616"/>
                <a:gridCol w="1140639"/>
                <a:gridCol w="430429"/>
                <a:gridCol w="430429"/>
                <a:gridCol w="954119"/>
                <a:gridCol w="430429"/>
                <a:gridCol w="430429"/>
                <a:gridCol w="430429"/>
                <a:gridCol w="430429"/>
                <a:gridCol w="430429"/>
                <a:gridCol w="430429"/>
                <a:gridCol w="430429"/>
                <a:gridCol w="430429"/>
              </a:tblGrid>
              <a:tr h="5817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UBICACIÓN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PROMOTOR  Y REPRESENTANTE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  CONSTRUCCION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Lic. Municipal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Jurídico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Lavado        de Dinero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Técnico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Información       del Agua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2493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VIVIENDAS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APTOS.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TERRENO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REGIMEN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849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Xela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Gardens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Fase III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Km. 222.5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Carretera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Cantel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Quetzaltenango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Complejos  Coloniales,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73.00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Individual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43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Sr. Richard Andrew Mueller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374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Condado Santa Esmeralda, Fase II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Av. 0-02 Zona 4, Condado Santa Esmeralda,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Escuintla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VIWILL,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Individual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492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Lic. Guillermo Samayoa Camacho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849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Santana </a:t>
                      </a:r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Gardens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Diagonal 1, 8-99 Finca las Victorias, Zona 6, Chimaltenango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CONSTRUCOMERCIAL,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Individual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3743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 Richard Andrew Muelles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849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Prados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 3 Carretera El Salto, finca San Eduardo El Pabellón, Escuintla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Construcciones Asociadas,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492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Lic. Enrique Adolfo Contreras Marroquín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374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Comunidad La Paz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 172 Carretera antigua a San Andrés Villaseca. San Francisco Zapotitlán. Antigua Finca La Paz (Atrás Villa Gaudí)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JM Grupo Inmobiliario,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3743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Antonio José Juárez Monroy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374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del Valle de San Miguel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Km. 54 Ruta Nacional 07 Municipio de San Miguel Dueñas, Sacatepéquez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Inmobiliaria San Nicolás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 72 y 106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96.00 y 128.00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43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Neptali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Hernández Romero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374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Altos de la Colina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 161-162 Carretera CA-2 Circunvalación de Mazatenango, Suchitepéquez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Saquira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3743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Héctor Guillermo Samayoa Camacho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9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1" y="1452562"/>
            <a:ext cx="8986557" cy="3952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476375" y="404813"/>
            <a:ext cx="6316663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r>
              <a:rPr lang="es-ES" altLang="es-GT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PORCENTAJE DE AVANCE POR PROYECTO</a:t>
            </a:r>
          </a:p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r>
              <a:rPr lang="es-ES" altLang="es-GT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EDIFICIOS EN EJECUCIÓN A JUNIO 2017</a:t>
            </a:r>
            <a:r>
              <a:rPr lang="es-ES" altLang="es-GT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s-ES" altLang="es-GT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ELEGIBLES</a:t>
            </a:r>
            <a:endParaRPr lang="es-ES" altLang="es-GT" sz="24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endParaRPr lang="es-ES" altLang="es-GT" sz="18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1124680"/>
            <a:ext cx="4188995" cy="252035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0" y="1124681"/>
            <a:ext cx="4378429" cy="252035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485" y="3789050"/>
            <a:ext cx="4591050" cy="276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22" y="620610"/>
            <a:ext cx="7922356" cy="504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76375" y="116540"/>
            <a:ext cx="6316663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r>
              <a:rPr lang="es-ES" altLang="es-GT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PORCENTAJE DE AVANCE POR PROYECTO</a:t>
            </a:r>
          </a:p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r>
              <a:rPr lang="es-ES" altLang="es-GT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EDIFICIOS EN EJECUCIÓN A JUNIO 2017</a:t>
            </a:r>
            <a:r>
              <a:rPr lang="es-ES" altLang="es-GT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s-ES" altLang="es-GT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 REVISIÓN</a:t>
            </a:r>
            <a:endParaRPr lang="es-ES" altLang="es-GT" sz="24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endParaRPr lang="es-ES" altLang="es-GT" sz="18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3717040"/>
            <a:ext cx="4591050" cy="276225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0" y="762350"/>
            <a:ext cx="4591050" cy="276225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0" y="762350"/>
            <a:ext cx="4375020" cy="2762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Rectángulo"/>
          <p:cNvSpPr>
            <a:spLocks noChangeArrowheads="1"/>
          </p:cNvSpPr>
          <p:nvPr/>
        </p:nvSpPr>
        <p:spPr bwMode="auto">
          <a:xfrm>
            <a:off x="1476375" y="404813"/>
            <a:ext cx="63166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r>
              <a:rPr lang="es-ES" altLang="es-GT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PROYECTOS CON MAS CASOS INGRESADOS </a:t>
            </a:r>
          </a:p>
          <a:p>
            <a:pPr algn="ctr" eaLnBrk="1" fontAlgn="b" hangingPunct="1">
              <a:spcBef>
                <a:spcPct val="0"/>
              </a:spcBef>
              <a:buFontTx/>
              <a:buNone/>
              <a:defRPr/>
            </a:pPr>
            <a:r>
              <a:rPr lang="es-ES" altLang="es-GT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DURANTE EL MES DE JUNIO DEL  2017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68648"/>
              </p:ext>
            </p:extLst>
          </p:nvPr>
        </p:nvGraphicFramePr>
        <p:xfrm>
          <a:off x="971550" y="1412720"/>
          <a:ext cx="7373938" cy="4483419"/>
        </p:xfrm>
        <a:graphic>
          <a:graphicData uri="http://schemas.openxmlformats.org/drawingml/2006/table">
            <a:tbl>
              <a:tblPr/>
              <a:tblGrid>
                <a:gridCol w="4542255"/>
                <a:gridCol w="1333256"/>
                <a:gridCol w="1498427"/>
              </a:tblGrid>
              <a:tr h="58486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PROYECTO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No. CASOS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INGRESADOS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MONTO EN Q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RESGUARDO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SOLICITADO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Condominio Villas Lomas de Santa Catalina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36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20,358,500.00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Condominio Fuentes del Valle Norte II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5,420,500.00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Condominio San Julián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13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5,572,200.00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Condominio Fuentes del Valle de San Miguel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12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4,036,700.00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Residencial Los Planes de Bárcenas Sector (13)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Eugenias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3,163,700.00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Condominio Altos de San Nicolás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2,774,500.00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Alamedas de Santo Domingo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3,227,300.00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Prados de San José, Sector Azahares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1,144,800.00</a:t>
                      </a:r>
                    </a:p>
                  </a:txBody>
                  <a:tcPr marL="91447" marR="91447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96932"/>
              </p:ext>
            </p:extLst>
          </p:nvPr>
        </p:nvGraphicFramePr>
        <p:xfrm>
          <a:off x="1345809" y="1125538"/>
          <a:ext cx="6696075" cy="25410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40016"/>
                <a:gridCol w="4032045"/>
                <a:gridCol w="1224014"/>
              </a:tblGrid>
              <a:tr h="3644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G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ACTIVIDAD</a:t>
                      </a:r>
                    </a:p>
                  </a:txBody>
                  <a:tcPr marL="91432" marR="91432" marT="45705" marB="4570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G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DURANTE EL MES DE JUNIO</a:t>
                      </a:r>
                    </a:p>
                  </a:txBody>
                  <a:tcPr marL="91432" marR="91432" marT="45705" marB="4570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G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AL MES DE JUNIO</a:t>
                      </a:r>
                    </a:p>
                  </a:txBody>
                  <a:tcPr marL="91432" marR="91432" marT="45705" marB="4570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8392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PROYECTOS INGRESADOS (PRESENTADOS A FHA)</a:t>
                      </a:r>
                      <a:endParaRPr kumimoji="0" lang="es-MX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32" marR="91432" marT="45705" marB="45705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endParaRPr kumimoji="0" lang="es-419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GT" sz="1000" b="1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Athenea</a:t>
                      </a:r>
                      <a:r>
                        <a:rPr kumimoji="0" lang="es-GT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apartamentos</a:t>
                      </a: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</a:t>
                      </a:r>
                      <a:r>
                        <a:rPr kumimoji="0" lang="es-G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13 calle 14 avenida 14-24 zona 11, Colonia Carabanchel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, con 72 Apartamentos.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GT" sz="1000" b="1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Cercania</a:t>
                      </a:r>
                      <a:r>
                        <a:rPr kumimoji="0" lang="es-GT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apartamentos</a:t>
                      </a: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</a:t>
                      </a:r>
                      <a:r>
                        <a:rPr kumimoji="0" lang="es-G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17 calle 5-63, zona 11, colonia Mariscal, con 56 Apartamentos.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GT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TORRES LAS TAPIAS</a:t>
                      </a: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</a:t>
                      </a:r>
                      <a:r>
                        <a:rPr kumimoji="0" lang="es-G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40 calle 48-62. zona 18, Colonia la Pascua, con 268 Apartamentos.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GT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BALMES 47</a:t>
                      </a:r>
                      <a:r>
                        <a:rPr kumimoji="0" lang="es-G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sa</a:t>
                      </a: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</a:t>
                      </a:r>
                      <a:r>
                        <a:rPr kumimoji="0" lang="es-G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Avenida Mariscal 28-47 zona 11, con 56 Apartamentos.</a:t>
                      </a:r>
                      <a:endParaRPr kumimoji="0" lang="it-IT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pt-B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Total: 4</a:t>
                      </a: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 Proyectos (con </a:t>
                      </a: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452</a:t>
                      </a: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 unidades habitacionales)</a:t>
                      </a:r>
                      <a:endParaRPr kumimoji="0" lang="es-GT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altLang="es-GT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GT" altLang="es-GT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28</a:t>
                      </a:r>
                      <a:r>
                        <a:rPr kumimoji="0" lang="es-GT" altLang="es-G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  (con </a:t>
                      </a:r>
                      <a:r>
                        <a:rPr kumimoji="0" lang="es-419" altLang="es-GT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4,503</a:t>
                      </a:r>
                      <a:r>
                        <a:rPr kumimoji="0" lang="es-GT" altLang="es-G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 Unidades Habitacionales)</a:t>
                      </a:r>
                      <a:endParaRPr kumimoji="0" lang="es-E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12" name="Rectangle 30"/>
          <p:cNvSpPr>
            <a:spLocks noChangeArrowheads="1"/>
          </p:cNvSpPr>
          <p:nvPr/>
        </p:nvSpPr>
        <p:spPr bwMode="auto">
          <a:xfrm>
            <a:off x="5580063" y="54784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GT" altLang="es-GT" sz="1000" b="1">
              <a:solidFill>
                <a:srgbClr val="003366"/>
              </a:solidFill>
              <a:latin typeface="Bell MT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87450" y="455613"/>
            <a:ext cx="6985000" cy="669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tabLst>
                <a:tab pos="2600325" algn="l"/>
              </a:tabLst>
              <a:defRPr/>
            </a:pPr>
            <a:r>
              <a:rPr lang="es-MX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INFORME </a:t>
            </a:r>
            <a:r>
              <a:rPr lang="es-MX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DE JUNIO </a:t>
            </a:r>
            <a:r>
              <a:rPr lang="es-MX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2,017</a:t>
            </a:r>
            <a:endParaRPr lang="es-ES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68313" y="1058863"/>
            <a:ext cx="842486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75044"/>
              </p:ext>
            </p:extLst>
          </p:nvPr>
        </p:nvGraphicFramePr>
        <p:xfrm>
          <a:off x="1331913" y="3666637"/>
          <a:ext cx="6696075" cy="259064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40016"/>
                <a:gridCol w="4032045"/>
                <a:gridCol w="1224014"/>
              </a:tblGrid>
              <a:tr h="59877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G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ACTIVIDAD</a:t>
                      </a:r>
                    </a:p>
                  </a:txBody>
                  <a:tcPr marL="91432" marR="91432" marT="45694" marB="45694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G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DURANTE EL MES DE JUNIO</a:t>
                      </a:r>
                    </a:p>
                  </a:txBody>
                  <a:tcPr marL="91432" marR="91432" marT="45694" marB="45694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G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ACUMULADO AL MES DE JUNIO</a:t>
                      </a:r>
                    </a:p>
                  </a:txBody>
                  <a:tcPr marL="91432" marR="91432" marT="45694" marB="45694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600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1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PROYECTOS EN REVISION</a:t>
                      </a:r>
                      <a:endParaRPr kumimoji="0" lang="es-MX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32" marR="91432" marT="45694" marB="4569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51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(con </a:t>
                      </a:r>
                      <a:r>
                        <a:rPr kumimoji="0" lang="es-GT" altLang="es-GT" sz="10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8,787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Unidades habitacionales)</a:t>
                      </a:r>
                    </a:p>
                  </a:txBody>
                  <a:tcPr marL="91432" marR="91432" marT="45694" marB="4569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000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--------</a:t>
                      </a:r>
                      <a:endParaRPr kumimoji="0" lang="es-MX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32" marR="91432" marT="45694" marB="4569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6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PROYECTOS  CON INFORME DE ELEGIBILIDAD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1432" marR="91432" marT="45694" marB="4569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G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Proyectos Presentados: 3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TORRE ASUNCIÓN NORTE</a:t>
                      </a:r>
                      <a:r>
                        <a:rPr kumimoji="0" lang="es-419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45 Viviendas.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FABRA, CIUDAD VIEJA</a:t>
                      </a:r>
                      <a:r>
                        <a:rPr kumimoji="0" lang="es-419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con 73 Viviendas.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PACIFIC GARDENS</a:t>
                      </a:r>
                      <a:r>
                        <a:rPr kumimoji="0" lang="es-419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con 206 Viviendas.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419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419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Total: </a:t>
                      </a:r>
                      <a:r>
                        <a:rPr kumimoji="0" lang="es-MX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</a:t>
                      </a:r>
                      <a:r>
                        <a:rPr kumimoji="0" lang="es-MX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Proyectos con  324 unidades habitacionales</a:t>
                      </a:r>
                      <a:endParaRPr kumimoji="0" lang="es-G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s-GT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1432" marR="91432" marT="45694" marB="4569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11</a:t>
                      </a:r>
                      <a:r>
                        <a:rPr kumimoji="0" lang="es-MX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Proyectos con  </a:t>
                      </a:r>
                      <a:r>
                        <a:rPr kumimoji="0" lang="es-MX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997</a:t>
                      </a:r>
                      <a:r>
                        <a:rPr kumimoji="0" lang="es-MX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unidades habitacionales</a:t>
                      </a:r>
                    </a:p>
                  </a:txBody>
                  <a:tcPr marL="91432" marR="91432" marT="45694" marB="4569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1484313"/>
            <a:ext cx="7848600" cy="2160587"/>
          </a:xfrm>
        </p:spPr>
        <p:txBody>
          <a:bodyPr/>
          <a:lstStyle/>
          <a:p>
            <a:pPr>
              <a:defRPr/>
            </a:pPr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INFORMACIÓN ÁREA DEPARTAMENTAL JUNIO 2017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68313" y="3213100"/>
            <a:ext cx="842486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323850" y="19050"/>
            <a:ext cx="8229600" cy="936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tabLst>
                <a:tab pos="2600325" algn="l"/>
              </a:tabLst>
              <a:defRPr/>
            </a:pPr>
            <a:r>
              <a:rPr lang="es-G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INFORMACION DE PROYECTOS, CASOS CLP Y EXISTENTES  </a:t>
            </a:r>
            <a:r>
              <a:rPr lang="es-GT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indent="0" algn="ctr">
              <a:buFontTx/>
              <a:buNone/>
              <a:tabLst>
                <a:tab pos="2600325" algn="l"/>
              </a:tabLst>
              <a:defRPr/>
            </a:pPr>
            <a:r>
              <a:rPr lang="es-GT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AREA DEPARTAMENTAL</a:t>
            </a:r>
            <a:r>
              <a:rPr lang="es-G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/>
            </a:r>
            <a:br>
              <a:rPr lang="es-G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</a:br>
            <a:r>
              <a:rPr lang="es-G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DURANTE  EL  MES </a:t>
            </a:r>
            <a:r>
              <a:rPr lang="es-GT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DE JUNIO 2017</a:t>
            </a:r>
            <a:endParaRPr lang="es-GT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19100" y="955675"/>
            <a:ext cx="84248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14725"/>
              </p:ext>
            </p:extLst>
          </p:nvPr>
        </p:nvGraphicFramePr>
        <p:xfrm>
          <a:off x="1214438" y="1052670"/>
          <a:ext cx="6670022" cy="4332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1361"/>
                <a:gridCol w="2638661"/>
              </a:tblGrid>
              <a:tr h="274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u="none" strike="noStrike" dirty="0" smtClean="0">
                          <a:latin typeface="Cambria" pitchFamily="18" charset="0"/>
                        </a:rPr>
                        <a:t>PROYECTOS   Y  ANTEPROYECTOS </a:t>
                      </a:r>
                      <a:endParaRPr lang="es-GT" sz="1600" b="1" dirty="0">
                        <a:latin typeface="Cambria" pitchFamily="18" charset="0"/>
                      </a:endParaRP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u="none" strike="noStrike" dirty="0" smtClean="0">
                          <a:latin typeface="Cambria" pitchFamily="18" charset="0"/>
                        </a:rPr>
                        <a:t>CANTIDAD</a:t>
                      </a:r>
                      <a:endParaRPr lang="es-GT" sz="1600" b="1" dirty="0">
                        <a:latin typeface="Cambria" pitchFamily="18" charset="0"/>
                      </a:endParaRP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1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Proyectos Declarados Elegibles:</a:t>
                      </a: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000" b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Ninguno</a:t>
                      </a:r>
                    </a:p>
                    <a:p>
                      <a:pPr algn="ctr"/>
                      <a:endParaRPr lang="es-GT" sz="1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4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Proyectos en revisión: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Xela Gardens, Fase III, Cantel Quetzaltenango, con 385 viviendas.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Condado Santa Esmeralda, </a:t>
                      </a:r>
                      <a:r>
                        <a:rPr lang="pt-BR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Av. 0-02 Zona 4, Condado Santa Esmeralda, Escuintla</a:t>
                      </a: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con 50 viviendas.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Santana Gardens, Diagonal 1, 8-99 Finca las Victorias, Zona 6, Chimaltenango , con 648 viviendas.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Los Prados, Km 3 Carretera El Salto, finca San Eduardo El Pabellón, Escuintla, con 289 viviendas.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GT" sz="1000" b="0" u="none" strike="noStrike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Comunidad  La Paz,</a:t>
                      </a:r>
                      <a:r>
                        <a:rPr lang="es-GT" sz="1000" b="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000" b="0" u="none" strike="noStrike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San Francisco Zapotitlán</a:t>
                      </a:r>
                      <a:r>
                        <a:rPr lang="es-GT" sz="1000" b="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Suchitepéquez</a:t>
                      </a:r>
                      <a:r>
                        <a:rPr kumimoji="0" lang="es-G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,  con</a:t>
                      </a:r>
                      <a:r>
                        <a:rPr kumimoji="0" lang="es-G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es-G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250 viviendas.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s-G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Fuentes del Valle de San Miguel, Km. 54 Ruta Nacional 07 Municipio de San Miguel Dueñas, Sacatepéquez, con 217 viviendas.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Altos de la Colina, </a:t>
                      </a:r>
                      <a:r>
                        <a:rPr kumimoji="0" lang="es-G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Km 161-162 Carretera CA-2 Circunvalación de Mazatenango, Suchitepéquez, 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con 700 viviendas.</a:t>
                      </a:r>
                      <a:endParaRPr kumimoji="0" lang="es-G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s-GT" sz="1000" u="none" strike="noStrike" baseline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endParaRPr lang="es-GT" sz="1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(con 2,539  viviendas)</a:t>
                      </a:r>
                    </a:p>
                    <a:p>
                      <a:pPr algn="ctr"/>
                      <a:endParaRPr lang="es-GT" sz="1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Proyectos  Presentados: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GT" sz="1000" u="none" strike="noStrike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Pacific</a:t>
                      </a: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s-GT" sz="1000" u="none" strike="noStrike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Gardens</a:t>
                      </a: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Km. 64 Carretera a Puerto Quetzal, Escuintla , con 206 viviendas.</a:t>
                      </a: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 (con 206 viviendas)</a:t>
                      </a:r>
                      <a:endParaRPr lang="es-GT" sz="1000" b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Anteproyectos Elegibles:</a:t>
                      </a: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Ninguno</a:t>
                      </a:r>
                    </a:p>
                  </a:txBody>
                  <a:tcPr marL="91439" marR="91439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17149"/>
              </p:ext>
            </p:extLst>
          </p:nvPr>
        </p:nvGraphicFramePr>
        <p:xfrm>
          <a:off x="971500" y="764630"/>
          <a:ext cx="7201000" cy="54195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2284"/>
                <a:gridCol w="2848716"/>
              </a:tblGrid>
              <a:tr h="316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u="none" strike="noStrike" dirty="0" smtClean="0">
                          <a:latin typeface="Cambria" pitchFamily="18" charset="0"/>
                        </a:rPr>
                        <a:t>CASOS CLP Y EXISTENTES</a:t>
                      </a:r>
                      <a:endParaRPr lang="es-GT" sz="1600" b="1" u="none" strike="noStrike" kern="1200" dirty="0" smtClean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u="none" strike="noStrike" dirty="0" smtClean="0">
                          <a:latin typeface="Cambria" pitchFamily="18" charset="0"/>
                        </a:rPr>
                        <a:t>CANTIDAD</a:t>
                      </a:r>
                      <a:endParaRPr lang="es-GT" sz="1600" b="1" u="none" strike="noStrike" kern="1200" dirty="0" smtClean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763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GT" sz="10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CLP</a:t>
                      </a:r>
                      <a:r>
                        <a:rPr lang="es-GT" sz="1000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    </a:t>
                      </a:r>
                    </a:p>
                    <a:p>
                      <a:pPr algn="l" rtl="0" fontAlgn="t">
                        <a:buFontTx/>
                        <a:buChar char="-"/>
                      </a:pPr>
                      <a:r>
                        <a:rPr lang="es-GT" sz="1000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Caso No. 1700942 Villas de Doña Luisa</a:t>
                      </a: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Zacapa.</a:t>
                      </a:r>
                    </a:p>
                    <a:p>
                      <a:pPr algn="l" rtl="0" fontAlgn="t">
                        <a:buFontTx/>
                        <a:buChar char="-"/>
                      </a:pPr>
                      <a:r>
                        <a:rPr lang="es-419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Caso No. </a:t>
                      </a:r>
                      <a:r>
                        <a:rPr lang="es-GT" sz="1000" u="none" strike="noStrike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1603867 7ª Calle 29-84 zona 7, Quetzaltenango.</a:t>
                      </a: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7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EXISTENTES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GT" sz="1000" u="none" strike="noStrike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1701767</a:t>
                      </a:r>
                      <a:r>
                        <a:rPr lang="es-GT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s-GT" sz="1000" u="none" strike="noStrike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Condominio Villa Romana,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</a:t>
                      </a: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1701768   Alamedas de San Miguel,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1701773  Ribera del Río, San Miguel Petapa.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1701834   Colonia INDE,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1701843   Alamedas de Santa Clara,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1701874   Villas Palermo,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1701873   Prados de San José, Las Azaleas.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1701878   Ribera del Río, San Miguel Petapa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1701740   Res. Atlántida, Guatemala.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1701893   Prados de San José, San José de las Fuentes I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1701984   Res. Atlántida, Guatemala.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1701949   Colonia GUATEL,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1701974   Altos del Carmen, Santa Catarina Pinula.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1701959    Paseo de las Fuentes 2, San Miguel Petapa.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1701962    Fuentes del Valle II,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1701961    Residencial Suiza, Mixco.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1701983    Villas de Fátima, Villa Canales.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1701995    Residenciales Los Olivos, Guatemala.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 1702000   Condominio C</a:t>
                      </a:r>
                      <a:r>
                        <a:rPr lang="es-GT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sa Florentina, Guatemala.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1701998    Lote 48 Villa Nueva,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1702021    Colinas de Monte María,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1702034    Fuentes del Valle II,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1702052    Alamedas de Santa Clara, Villa Nueva.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419" sz="1000" u="none" strike="noStrike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Caso No. 1702068    Residencial Los Olivos, Guatemala.</a:t>
                      </a: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24</a:t>
                      </a:r>
                      <a:endParaRPr lang="es-GT" sz="1400" b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 bwMode="auto">
          <a:xfrm>
            <a:off x="457200" y="19051"/>
            <a:ext cx="8229600" cy="81759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tabLst>
                <a:tab pos="2600325" algn="l"/>
              </a:tabLst>
              <a:defRPr/>
            </a:pPr>
            <a: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INFORMACION DE PROYECTOS, CASOS CLP Y EXISTENTES  </a:t>
            </a:r>
            <a:r>
              <a:rPr lang="es-GT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indent="0" algn="ctr">
              <a:buFontTx/>
              <a:buNone/>
              <a:tabLst>
                <a:tab pos="2600325" algn="l"/>
              </a:tabLst>
              <a:defRPr/>
            </a:pPr>
            <a:r>
              <a:rPr lang="es-GT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AREA DEPARTAMENTAL</a:t>
            </a:r>
            <a: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/>
            </a:r>
            <a:b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</a:br>
            <a: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DURANTE  EL  MES </a:t>
            </a:r>
            <a:r>
              <a:rPr lang="es-GT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DE JUNIO 2017</a:t>
            </a:r>
            <a:endParaRPr lang="es-GT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63120" y="692620"/>
            <a:ext cx="84248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89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503238" y="2420938"/>
            <a:ext cx="83851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s-MX" altLang="es-GT" sz="2400" b="1" i="1" dirty="0" smtClean="0">
              <a:solidFill>
                <a:srgbClr val="003366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es-GT" altLang="es-GT" sz="2000" b="1" dirty="0" smtClean="0">
                <a:solidFill>
                  <a:srgbClr val="003366"/>
                </a:solidFill>
                <a:latin typeface="Cambria" pitchFamily="18" charset="0"/>
              </a:rPr>
              <a:t>DEPARTAMENTO DE ANÁLISIS INMOBILIARIO</a:t>
            </a:r>
            <a:endParaRPr lang="es-MX" altLang="es-GT" sz="2000" b="1" dirty="0" smtClean="0">
              <a:solidFill>
                <a:srgbClr val="003366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endParaRPr lang="es-MX" altLang="es-GT" sz="2800" b="1" i="1" dirty="0" smtClean="0">
              <a:solidFill>
                <a:srgbClr val="003366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es-MX" altLang="es-GT" sz="4000" b="1" i="1" u="sng" dirty="0" smtClean="0">
                <a:solidFill>
                  <a:srgbClr val="003366"/>
                </a:solidFill>
                <a:latin typeface="Cambria" pitchFamily="18" charset="0"/>
              </a:rPr>
              <a:t>INFORME</a:t>
            </a:r>
            <a:r>
              <a:rPr lang="es-MX" altLang="es-GT" sz="4000" b="1" i="1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DE CASOS </a:t>
            </a:r>
          </a:p>
          <a:p>
            <a:pPr algn="r" eaLnBrk="1" hangingPunct="1">
              <a:defRPr/>
            </a:pPr>
            <a:endParaRPr lang="es-MX" altLang="es-GT" sz="3600" b="1" i="1" dirty="0" smtClean="0">
              <a:solidFill>
                <a:srgbClr val="003366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es-ES" altLang="es-GT" sz="2400" b="1" i="1" dirty="0" smtClean="0">
                <a:solidFill>
                  <a:srgbClr val="003366"/>
                </a:solidFill>
                <a:latin typeface="Cambria" pitchFamily="18" charset="0"/>
              </a:rPr>
              <a:t>JUNIO  2,017</a:t>
            </a:r>
          </a:p>
        </p:txBody>
      </p:sp>
    </p:spTree>
    <p:extLst>
      <p:ext uri="{BB962C8B-B14F-4D97-AF65-F5344CB8AC3E}">
        <p14:creationId xmlns:p14="http://schemas.microsoft.com/office/powerpoint/2010/main" val="787218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77296" r="16528" b="14305"/>
          <a:stretch>
            <a:fillRect/>
          </a:stretch>
        </p:blipFill>
        <p:spPr bwMode="auto">
          <a:xfrm>
            <a:off x="0" y="6040438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12875" y="857250"/>
            <a:ext cx="655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eaLnBrk="1" hangingPunct="1"/>
            <a:r>
              <a:rPr lang="es-MX" altLang="es-GT" sz="1400" b="1">
                <a:solidFill>
                  <a:srgbClr val="003366"/>
                </a:solidFill>
                <a:latin typeface="Cambria" pitchFamily="18" charset="0"/>
              </a:rPr>
              <a:t>DEPARTAMENTO DE ANÁLISIS INMOBILIARIO</a:t>
            </a:r>
            <a:endParaRPr lang="es-ES" altLang="es-GT" sz="1400" b="1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2627313" y="1916113"/>
            <a:ext cx="345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indent="0" algn="ctr" defTabSz="912813" eaLnBrk="1" hangingPunct="1">
              <a:buClr>
                <a:schemeClr val="bg1"/>
              </a:buClr>
            </a:pPr>
            <a:r>
              <a:rPr lang="es-MX" altLang="es-GT" sz="1600" b="1" u="sng">
                <a:solidFill>
                  <a:srgbClr val="003366"/>
                </a:solidFill>
                <a:latin typeface="Cambria" pitchFamily="18" charset="0"/>
              </a:rPr>
              <a:t>CASOS ACUMULADOS AL 2017</a:t>
            </a:r>
            <a:endParaRPr lang="es-ES" altLang="es-GT" sz="1600" b="1" u="sng">
              <a:solidFill>
                <a:srgbClr val="003366"/>
              </a:solidFill>
              <a:latin typeface="Cambria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825" y="703263"/>
            <a:ext cx="8424863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11 Rectángulo"/>
          <p:cNvSpPr>
            <a:spLocks noChangeArrowheads="1"/>
          </p:cNvSpPr>
          <p:nvPr/>
        </p:nvSpPr>
        <p:spPr bwMode="auto">
          <a:xfrm>
            <a:off x="2876550" y="116522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2000" b="1">
                <a:solidFill>
                  <a:srgbClr val="003366"/>
                </a:solidFill>
                <a:latin typeface="Cambria" pitchFamily="18" charset="0"/>
              </a:rPr>
              <a:t>INFORME MES DE JUNIO 2017</a:t>
            </a:r>
            <a:endParaRPr lang="es-ES" altLang="es-GT" sz="2000" b="1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3079" name="12 Rectángulo"/>
          <p:cNvSpPr>
            <a:spLocks noChangeArrowheads="1"/>
          </p:cNvSpPr>
          <p:nvPr/>
        </p:nvSpPr>
        <p:spPr bwMode="auto">
          <a:xfrm>
            <a:off x="6188075" y="41592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1200" b="1">
                <a:solidFill>
                  <a:srgbClr val="003366"/>
                </a:solidFill>
                <a:latin typeface="Cambria" pitchFamily="18" charset="0"/>
              </a:rPr>
              <a:t>INFORME MENSUAL JUNIO 2017</a:t>
            </a:r>
            <a:endParaRPr lang="es-ES" altLang="es-GT" sz="1200" b="1">
              <a:solidFill>
                <a:srgbClr val="003366"/>
              </a:solidFill>
              <a:latin typeface="Cambr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44650" y="2708275"/>
          <a:ext cx="5854700" cy="20954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89100"/>
                <a:gridCol w="1689100"/>
                <a:gridCol w="1689100"/>
                <a:gridCol w="787400"/>
              </a:tblGrid>
              <a:tr h="669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Proyección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lang="es-GT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Proyección</a:t>
                      </a:r>
                      <a:endParaRPr lang="es-GT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es-GT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</a:tr>
              <a:tr h="767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  <a:endParaRPr lang="es-GT" sz="14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385</a:t>
                      </a:r>
                      <a:endParaRPr lang="es-GT" sz="14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370</a:t>
                      </a:r>
                      <a:endParaRPr lang="es-GT" sz="14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4.05</a:t>
                      </a:r>
                      <a:endParaRPr lang="es-GT" sz="14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3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2,042</a:t>
                      </a:r>
                      <a:endParaRPr lang="es-GT" sz="14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2,220</a:t>
                      </a:r>
                      <a:endParaRPr lang="es-GT" sz="14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-8.02</a:t>
                      </a:r>
                      <a:endParaRPr lang="es-GT" sz="14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34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  <a:endParaRPr lang="es-GT" sz="14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4" marB="0" anchor="ctr">
                    <a:solidFill>
                      <a:srgbClr val="003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51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49513" y="868363"/>
            <a:ext cx="436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 eaLnBrk="1" hangingPunct="1"/>
            <a:r>
              <a:rPr lang="es-ES" altLang="es-GT" sz="2000" b="1">
                <a:solidFill>
                  <a:srgbClr val="003366"/>
                </a:solidFill>
                <a:latin typeface="Cambria" pitchFamily="18" charset="0"/>
              </a:rPr>
              <a:t>CASOS TRABAJADOS DE JUNIO 2017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862138" y="4797425"/>
          <a:ext cx="2355850" cy="12239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74245"/>
                <a:gridCol w="981605"/>
              </a:tblGrid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u="none" strike="noStrike" dirty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PROYECTADOS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307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/>
                </a:tc>
              </a:tr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u="none" strike="noStrike" dirty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CLP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/>
                </a:tc>
              </a:tr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u="none" strike="noStrike" dirty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EXISTENTES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24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/>
                </a:tc>
              </a:tr>
              <a:tr h="305991"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TOTAL</a:t>
                      </a:r>
                      <a:endParaRPr lang="es-GT" sz="1000" b="1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6" marR="9516" marT="95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333</a:t>
                      </a:r>
                    </a:p>
                  </a:txBody>
                  <a:tcPr marL="9516" marR="9516" marT="9524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50825" y="703263"/>
            <a:ext cx="8424863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383088" y="4797425"/>
          <a:ext cx="2060575" cy="12319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94042"/>
                <a:gridCol w="866533"/>
              </a:tblGrid>
              <a:tr h="46481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u="none" strike="noStrike" dirty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NOVACIONES Y </a:t>
                      </a:r>
                      <a:r>
                        <a:rPr lang="es-GT" sz="1000" b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REESTRUCTURA CIONES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7" marR="7617" marT="7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7" marR="7617" marT="7614" marB="0" anchor="ctr"/>
                </a:tc>
              </a:tr>
              <a:tr h="48273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u="none" strike="noStrike" dirty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CASOS PROPIOS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7" marR="7617" marT="761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000" b="0" i="0" u="none" strike="noStrike" dirty="0" smtClean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s-GT" sz="1000" b="0" i="1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49</a:t>
                      </a:r>
                    </a:p>
                    <a:p>
                      <a:pPr algn="ctr" fontAlgn="ctr"/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7" marR="7617" marT="7614" marB="0" anchor="ctr"/>
                </a:tc>
              </a:tr>
              <a:tr h="28435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 TOTAL </a:t>
                      </a:r>
                      <a:endParaRPr lang="es-GT" sz="1000" b="1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7" marR="7617" marT="761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52</a:t>
                      </a:r>
                      <a:endParaRPr lang="es-GT" sz="10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7" marR="7617" marT="7614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615113" y="4797425"/>
          <a:ext cx="981075" cy="12239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81075"/>
              </a:tblGrid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TOTAL</a:t>
                      </a:r>
                      <a:endParaRPr lang="es-GT" sz="9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1" marR="9511" marT="9524" marB="0" anchor="ctr">
                    <a:solidFill>
                      <a:srgbClr val="CCECFF"/>
                    </a:solidFill>
                  </a:tcPr>
                </a:tc>
              </a:tr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333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1" marR="9511" marT="9524" marB="0" anchor="ctr"/>
                </a:tc>
              </a:tr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52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1" marR="9511" marT="9524" marB="0" anchor="ctr"/>
                </a:tc>
              </a:tr>
              <a:tr h="3059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itchFamily="18" charset="0"/>
                        </a:rPr>
                        <a:t>385</a:t>
                      </a:r>
                    </a:p>
                  </a:txBody>
                  <a:tcPr marL="9511" marR="9511" marT="9524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143" name="12 Rectángulo"/>
          <p:cNvSpPr>
            <a:spLocks noChangeArrowheads="1"/>
          </p:cNvSpPr>
          <p:nvPr/>
        </p:nvSpPr>
        <p:spPr bwMode="auto">
          <a:xfrm>
            <a:off x="6188075" y="41592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1200" b="1">
                <a:solidFill>
                  <a:srgbClr val="003366"/>
                </a:solidFill>
                <a:latin typeface="Cambria" pitchFamily="18" charset="0"/>
              </a:rPr>
              <a:t>INFORME MENSUAL JUNIO 2017</a:t>
            </a:r>
            <a:endParaRPr lang="es-ES" altLang="es-GT" sz="1200" b="1">
              <a:solidFill>
                <a:srgbClr val="003366"/>
              </a:solidFill>
              <a:latin typeface="Cambria" pitchFamily="18" charset="0"/>
            </a:endParaRPr>
          </a:p>
        </p:txBody>
      </p:sp>
      <p:graphicFrame>
        <p:nvGraphicFramePr>
          <p:cNvPr id="12" name="2 Gráfico"/>
          <p:cNvGraphicFramePr>
            <a:graphicFrameLocks/>
          </p:cNvGraphicFramePr>
          <p:nvPr/>
        </p:nvGraphicFramePr>
        <p:xfrm>
          <a:off x="1547664" y="1556792"/>
          <a:ext cx="62646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5457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95288" y="776288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eaLnBrk="1" hangingPunct="1"/>
            <a:r>
              <a:rPr lang="es-ES" altLang="es-GT" sz="2000" b="1">
                <a:solidFill>
                  <a:srgbClr val="003366"/>
                </a:solidFill>
                <a:latin typeface="Cambria" pitchFamily="18" charset="0"/>
              </a:rPr>
              <a:t>CASOS NOVACIÓN Y REESTRUCTURACIÓN DE LA DEUDA </a:t>
            </a:r>
          </a:p>
          <a:p>
            <a:pPr algn="ctr" defTabSz="912813" eaLnBrk="1" hangingPunct="1"/>
            <a:r>
              <a:rPr lang="es-ES" altLang="es-GT" sz="2000" b="1">
                <a:solidFill>
                  <a:srgbClr val="003366"/>
                </a:solidFill>
                <a:latin typeface="Cambria" pitchFamily="18" charset="0"/>
              </a:rPr>
              <a:t> JUNIO 2017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50825" y="703263"/>
            <a:ext cx="8424863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12 Rectángulo"/>
          <p:cNvSpPr>
            <a:spLocks noChangeArrowheads="1"/>
          </p:cNvSpPr>
          <p:nvPr/>
        </p:nvSpPr>
        <p:spPr bwMode="auto">
          <a:xfrm>
            <a:off x="6188075" y="41592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1200" b="1">
                <a:solidFill>
                  <a:srgbClr val="003366"/>
                </a:solidFill>
                <a:latin typeface="Cambria" pitchFamily="18" charset="0"/>
              </a:rPr>
              <a:t>INFORME MENSUAL JUNIO 2017</a:t>
            </a:r>
            <a:endParaRPr lang="es-ES" altLang="es-GT" sz="1200" b="1">
              <a:solidFill>
                <a:srgbClr val="003366"/>
              </a:solidFill>
              <a:latin typeface="Cambria" pitchFamily="18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/>
        </p:nvGraphicFramePr>
        <p:xfrm>
          <a:off x="1186892" y="1700808"/>
          <a:ext cx="65527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610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95288" y="776288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eaLnBrk="1" hangingPunct="1"/>
            <a:r>
              <a:rPr lang="es-ES" altLang="es-GT" sz="2000" b="1">
                <a:solidFill>
                  <a:srgbClr val="003366"/>
                </a:solidFill>
                <a:latin typeface="Cambria" pitchFamily="18" charset="0"/>
              </a:rPr>
              <a:t>CASOS PROPIOS FHA </a:t>
            </a:r>
          </a:p>
          <a:p>
            <a:pPr algn="ctr" defTabSz="912813" eaLnBrk="1" hangingPunct="1"/>
            <a:r>
              <a:rPr lang="es-ES" altLang="es-GT" sz="2000" b="1">
                <a:solidFill>
                  <a:srgbClr val="003366"/>
                </a:solidFill>
                <a:latin typeface="Cambria" pitchFamily="18" charset="0"/>
              </a:rPr>
              <a:t> JUNIO 2017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250825" y="703263"/>
            <a:ext cx="8424863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12 Rectángulo"/>
          <p:cNvSpPr>
            <a:spLocks noChangeArrowheads="1"/>
          </p:cNvSpPr>
          <p:nvPr/>
        </p:nvSpPr>
        <p:spPr bwMode="auto">
          <a:xfrm>
            <a:off x="6188075" y="41592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1200" b="1">
                <a:solidFill>
                  <a:srgbClr val="003366"/>
                </a:solidFill>
                <a:latin typeface="Cambria" pitchFamily="18" charset="0"/>
              </a:rPr>
              <a:t>INFORME MENSUAL JUNIO 2017</a:t>
            </a:r>
            <a:endParaRPr lang="es-ES" altLang="es-GT" sz="1200" b="1">
              <a:solidFill>
                <a:srgbClr val="003366"/>
              </a:solidFill>
              <a:latin typeface="Cambria" pitchFamily="18" charset="0"/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/>
        </p:nvGraphicFramePr>
        <p:xfrm>
          <a:off x="1115616" y="1628800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71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03263"/>
            <a:ext cx="8424863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692275" y="908050"/>
            <a:ext cx="60483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GT" altLang="es-GT" sz="2000" b="1">
                <a:solidFill>
                  <a:srgbClr val="003366"/>
                </a:solidFill>
                <a:latin typeface="Cambria" pitchFamily="18" charset="0"/>
              </a:rPr>
              <a:t>RESUMEN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GT" altLang="es-GT" sz="2000" b="1">
                <a:solidFill>
                  <a:srgbClr val="003366"/>
                </a:solidFill>
                <a:latin typeface="Cambria" pitchFamily="18" charset="0"/>
              </a:rPr>
              <a:t>JUNIO 2016</a:t>
            </a:r>
          </a:p>
          <a:p>
            <a:pPr algn="ctr" eaLnBrk="1" hangingPunct="1">
              <a:spcBef>
                <a:spcPct val="20000"/>
              </a:spcBef>
            </a:pPr>
            <a:r>
              <a:rPr lang="es-GT" altLang="es-GT" sz="2800">
                <a:solidFill>
                  <a:srgbClr val="003366"/>
                </a:solidFill>
                <a:latin typeface="Cambria" pitchFamily="18" charset="0"/>
              </a:rPr>
              <a:t> </a:t>
            </a:r>
            <a:endParaRPr lang="es-ES" altLang="es-GT" sz="2800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7172" name="12 Rectángulo"/>
          <p:cNvSpPr>
            <a:spLocks noChangeArrowheads="1"/>
          </p:cNvSpPr>
          <p:nvPr/>
        </p:nvSpPr>
        <p:spPr bwMode="auto">
          <a:xfrm>
            <a:off x="6188075" y="41592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1200" b="1">
                <a:solidFill>
                  <a:srgbClr val="003366"/>
                </a:solidFill>
                <a:latin typeface="Cambria" pitchFamily="18" charset="0"/>
              </a:rPr>
              <a:t>INFORME MENSUAL JUNIO 2017</a:t>
            </a:r>
            <a:endParaRPr lang="es-ES" altLang="es-GT" sz="1200" b="1">
              <a:solidFill>
                <a:srgbClr val="003366"/>
              </a:solidFill>
              <a:latin typeface="Cambr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16013" y="1671638"/>
          <a:ext cx="7056437" cy="347662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77002"/>
                <a:gridCol w="3619353"/>
                <a:gridCol w="1380041"/>
                <a:gridCol w="1380041"/>
              </a:tblGrid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s-GT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TIPO DE CASO</a:t>
                      </a:r>
                      <a:endParaRPr lang="es-GT" sz="18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5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 ENERO A </a:t>
                      </a:r>
                      <a:r>
                        <a:rPr lang="es-G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  <a:endParaRPr lang="es-GT" sz="105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3366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PROYECTADOS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307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1511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EXISTENTES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156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CLP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NOVACIONES Y REESTRUCTURACIONES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  <a:latin typeface="Cambria" panose="02040503050406030204" pitchFamily="18" charset="0"/>
                        </a:rPr>
                        <a:t>CASOS PROPIOS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49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303</a:t>
                      </a:r>
                      <a:endParaRPr lang="es-GT" sz="1400" b="0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  <a:latin typeface="Cambria" panose="02040503050406030204" pitchFamily="18" charset="0"/>
                        </a:rPr>
                        <a:t> TOTAL 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385</a:t>
                      </a:r>
                      <a:endParaRPr lang="es-GT" sz="1600" b="1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mbria" panose="02040503050406030204" pitchFamily="18" charset="0"/>
                        </a:rPr>
                        <a:t>2042</a:t>
                      </a:r>
                      <a:endParaRPr lang="es-GT" sz="1600" b="1" i="0" u="none" strike="noStrike" dirty="0"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894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76375" y="1844675"/>
          <a:ext cx="6480175" cy="36718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38737"/>
                <a:gridCol w="1022318"/>
                <a:gridCol w="1319120"/>
              </a:tblGrid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PROYECTO</a:t>
                      </a:r>
                      <a:endParaRPr lang="es-GT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CASOS</a:t>
                      </a:r>
                      <a:endParaRPr lang="es-GT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MONTOS / Q.</a:t>
                      </a:r>
                      <a:endParaRPr lang="es-GT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>
                    <a:solidFill>
                      <a:srgbClr val="003366"/>
                    </a:solidFill>
                  </a:tcPr>
                </a:tc>
              </a:tr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VILLAS LOMASD DE SANTA CATALINA</a:t>
                      </a:r>
                      <a:endParaRPr lang="es-ES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es-GT" sz="1100" b="0" i="0" u="none" strike="noStrike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20,358,500.00</a:t>
                      </a:r>
                      <a:endParaRPr lang="es-GT" sz="1100" b="0" i="0" u="none" strike="noStrike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FUENTES DEL VALLE NORTE II</a:t>
                      </a:r>
                      <a:endParaRPr lang="es-ES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5,420,500.00</a:t>
                      </a:r>
                      <a:endParaRPr lang="es-GT" sz="1100" b="0" i="0" u="none" strike="noStrike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CONDOMINIO SAN JULIAN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5,572,200.00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FUENTES DEL VALLE DE SAN MIGUEL</a:t>
                      </a:r>
                      <a:endParaRPr lang="es-ES" sz="1100" b="0" i="0" u="none" strike="noStrike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4,036,700.00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</a:tr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LOS PLANES DE BARCENAS SECTOR 13 EUGENIAS</a:t>
                      </a:r>
                      <a:endParaRPr lang="es-ES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u="none" strike="noStrike" dirty="0">
                          <a:solidFill>
                            <a:srgbClr val="003366"/>
                          </a:solidFill>
                          <a:effectLst/>
                          <a:latin typeface="Cambria" panose="02040503050406030204" pitchFamily="18" charset="0"/>
                        </a:rPr>
                        <a:t>3,163,700.00</a:t>
                      </a:r>
                      <a:endParaRPr lang="es-GT" sz="1100" b="0" i="0" u="none" strike="noStrike" dirty="0"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19" marR="7619" marT="7619" marB="0" anchor="ctr"/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250825" y="703263"/>
            <a:ext cx="8424863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12 Rectángulo"/>
          <p:cNvSpPr>
            <a:spLocks noChangeArrowheads="1"/>
          </p:cNvSpPr>
          <p:nvPr/>
        </p:nvSpPr>
        <p:spPr bwMode="auto">
          <a:xfrm>
            <a:off x="6188075" y="41592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 eaLnBrk="1" hangingPunct="1"/>
            <a:r>
              <a:rPr lang="es-MX" altLang="es-GT" sz="1200" b="1">
                <a:solidFill>
                  <a:srgbClr val="003366"/>
                </a:solidFill>
                <a:latin typeface="Cambria" pitchFamily="18" charset="0"/>
              </a:rPr>
              <a:t>INFORME MENSUAL JUNIO 2017</a:t>
            </a:r>
            <a:endParaRPr lang="es-ES" altLang="es-GT" sz="1200" b="1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8226" name="Rectangle 2"/>
          <p:cNvSpPr txBox="1">
            <a:spLocks noChangeArrowheads="1"/>
          </p:cNvSpPr>
          <p:nvPr/>
        </p:nvSpPr>
        <p:spPr bwMode="auto">
          <a:xfrm>
            <a:off x="1763713" y="908050"/>
            <a:ext cx="60483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GT" altLang="es-GT" sz="2000" b="1">
                <a:solidFill>
                  <a:srgbClr val="003366"/>
                </a:solidFill>
                <a:latin typeface="Cambria" pitchFamily="18" charset="0"/>
              </a:rPr>
              <a:t>CASOS INGRESADOS</a:t>
            </a:r>
          </a:p>
          <a:p>
            <a:pPr algn="ctr" eaLnBrk="1" hangingPunct="1">
              <a:spcBef>
                <a:spcPct val="20000"/>
              </a:spcBef>
            </a:pPr>
            <a:r>
              <a:rPr lang="es-GT" altLang="es-GT" sz="2000" b="1">
                <a:solidFill>
                  <a:srgbClr val="003366"/>
                </a:solidFill>
                <a:latin typeface="Cambria" pitchFamily="18" charset="0"/>
              </a:rPr>
              <a:t>JUNIO 2016</a:t>
            </a:r>
          </a:p>
          <a:p>
            <a:pPr algn="ctr" eaLnBrk="1" hangingPunct="1">
              <a:spcBef>
                <a:spcPct val="20000"/>
              </a:spcBef>
            </a:pPr>
            <a:r>
              <a:rPr lang="es-GT" altLang="es-GT" sz="2800">
                <a:solidFill>
                  <a:srgbClr val="003366"/>
                </a:solidFill>
                <a:latin typeface="Cambria" pitchFamily="18" charset="0"/>
              </a:rPr>
              <a:t> </a:t>
            </a:r>
            <a:endParaRPr lang="es-ES" altLang="es-GT" sz="2800">
              <a:solidFill>
                <a:srgbClr val="00336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573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0" y="1398588"/>
            <a:ext cx="8785225" cy="1039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2600325" algn="l"/>
              </a:tabLst>
              <a:defRPr/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PROYECTOS EN REVISIÓN </a:t>
            </a:r>
            <a:endParaRPr lang="es-G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algn="ctr">
              <a:spcBef>
                <a:spcPct val="20000"/>
              </a:spcBef>
              <a:tabLst>
                <a:tab pos="2600325" algn="l"/>
              </a:tabLst>
              <a:defRPr/>
            </a:pPr>
            <a:r>
              <a:rPr lang="es-G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JUNIO </a:t>
            </a:r>
            <a:r>
              <a:rPr lang="es-G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2,017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92088" y="2924175"/>
            <a:ext cx="8858250" cy="92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GT" altLang="es-G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Año </a:t>
            </a: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2017:   51 </a:t>
            </a:r>
            <a:r>
              <a:rPr lang="es-GT" altLang="es-G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 </a:t>
            </a:r>
            <a:r>
              <a:rPr lang="es-GT" altLang="es-G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Proyectos  con  un total de  </a:t>
            </a:r>
            <a:r>
              <a:rPr lang="es-419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8,787</a:t>
            </a: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 viviendas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GT" altLang="es-GT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GT" altLang="es-G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Año </a:t>
            </a: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2016:   47   </a:t>
            </a:r>
            <a:r>
              <a:rPr lang="es-GT" altLang="es-G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Proyectos  con  un total  de  </a:t>
            </a: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5,195 </a:t>
            </a:r>
            <a:r>
              <a:rPr lang="es-GT" altLang="es-G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viviendas</a:t>
            </a:r>
            <a:endParaRPr lang="es-ES" altLang="es-GT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395288" y="2439988"/>
            <a:ext cx="84264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2009" t="14681" r="24035" b="5825"/>
          <a:stretch>
            <a:fillRect/>
          </a:stretch>
        </p:blipFill>
        <p:spPr bwMode="auto">
          <a:xfrm>
            <a:off x="827480" y="0"/>
            <a:ext cx="7437437" cy="61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979640" y="34925"/>
            <a:ext cx="4098925" cy="3698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GT" altLang="es-G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Ubicación de Proyectos – Junio 2017</a:t>
            </a:r>
            <a:endParaRPr lang="es-GT" altLang="es-GT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0" y="6341925"/>
            <a:ext cx="2448339" cy="2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7156" t="76523" r="61303" b="13821"/>
          <a:stretch>
            <a:fillRect/>
          </a:stretch>
        </p:blipFill>
        <p:spPr bwMode="auto">
          <a:xfrm>
            <a:off x="1691600" y="5986111"/>
            <a:ext cx="1512210" cy="71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411413" y="188913"/>
            <a:ext cx="4321175" cy="8002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GT" altLang="es-G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Proyectos Declarados Elegibles – Junio </a:t>
            </a:r>
          </a:p>
          <a:p>
            <a:pPr algn="ctr" eaLnBrk="1" hangingPunct="1">
              <a:defRPr/>
            </a:pPr>
            <a:r>
              <a:rPr lang="es-GT" altLang="es-G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Año 2017:   </a:t>
            </a:r>
            <a:r>
              <a:rPr lang="es-GT" altLang="es-GT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11 Proyectos con  </a:t>
            </a:r>
            <a:r>
              <a:rPr lang="es-GT" altLang="es-GT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997 </a:t>
            </a:r>
            <a:r>
              <a:rPr lang="es-GT" altLang="es-GT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unidades habitacionales</a:t>
            </a:r>
          </a:p>
        </p:txBody>
      </p:sp>
      <p:cxnSp>
        <p:nvCxnSpPr>
          <p:cNvPr id="8" name="Conector recto 4"/>
          <p:cNvCxnSpPr/>
          <p:nvPr/>
        </p:nvCxnSpPr>
        <p:spPr>
          <a:xfrm>
            <a:off x="468313" y="1058863"/>
            <a:ext cx="842486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29965"/>
              </p:ext>
            </p:extLst>
          </p:nvPr>
        </p:nvGraphicFramePr>
        <p:xfrm>
          <a:off x="468311" y="1340710"/>
          <a:ext cx="8208258" cy="4799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134"/>
                <a:gridCol w="2508364"/>
                <a:gridCol w="2204320"/>
                <a:gridCol w="760110"/>
                <a:gridCol w="726533"/>
                <a:gridCol w="1553797"/>
              </a:tblGrid>
              <a:tr h="3613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No. 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PROYECTO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UBICACIÓN 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No.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No. 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PROMOTOR  Y REPRESENTANTE 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</a:tr>
              <a:tr h="52363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VIVIENDAS 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APTOS. </a:t>
                      </a:r>
                    </a:p>
                  </a:txBody>
                  <a:tcPr marL="9525" marR="9525" marT="9525" marB="0" anchor="ctr">
                    <a:solidFill>
                      <a:srgbClr val="003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56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Jardines de Siena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Boulevard Principal 12-60 zona  3 Finca Santa Clara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 dirty="0">
                          <a:effectLst/>
                        </a:rPr>
                        <a:t>Inversiones Los Eucaliptos, S. A.                Lcda. Ana Olivia Rivera Kong </a:t>
                      </a:r>
                      <a:endParaRPr lang="es-GT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Jardines de </a:t>
                      </a:r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Tivoli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Boulevard Principal 12-60 zona  3 Finca Santa Clara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Inversiones Los Eucaliptos, S. A.                 Lcda. Ana Olivia Rivera Kong 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7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Prados de San José Sector </a:t>
                      </a:r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Bougambilias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 (Nombre Comercial Cañadas de San José) (manzanas R&amp;S)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Aldea Las Anonas, San José </a:t>
                      </a:r>
                      <a:r>
                        <a:rPr lang="es-GT" sz="900" u="none" strike="noStrike" dirty="0" err="1">
                          <a:effectLst/>
                          <a:latin typeface="Calibri" panose="020F0502020204030204" pitchFamily="34" charset="0"/>
                        </a:rPr>
                        <a:t>Pinula</a:t>
                      </a:r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Desarrollos San José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00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Sr. Manuel María Callen  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0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Urbanización </a:t>
                      </a:r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Montefiore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24 av. 37-33 Colonia Hacienda Real , Zona 16 Ciudad 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Proyectos D.E., 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Sr. Erick Mauricio Rojas Sittler 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Primium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 2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13 avenida 11-51 zona 2 colonia Ciudad Nueva 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Desarrollos Taormina,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u="none" strike="noStrike">
                          <a:effectLst/>
                        </a:rPr>
                        <a:t>Ing, Edgar Fernando Paiz Maselli 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Atanasio Tres (3 )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19 Calle 8-50 Zona 21, Ciudad 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Bosques del Amanecer,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Sr. Otto René Mansilla Morales 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Vistas de san Isidro, fase dos (II)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41 Calle 48-45 Zona 16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600" u="none" strike="noStrike">
                          <a:effectLst/>
                        </a:rPr>
                        <a:t>A UNO,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50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600" u="none" strike="noStrike">
                          <a:effectLst/>
                        </a:rPr>
                        <a:t>Sr. Ricardo Arturo Ixmay 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1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Condominio Altos del Encinal II, </a:t>
                      </a:r>
                      <a:r>
                        <a:rPr lang="es-GT" sz="1050" b="1" u="none" strike="noStrike" dirty="0" smtClean="0">
                          <a:effectLst/>
                          <a:latin typeface="Calibri" panose="020F0502020204030204" pitchFamily="34" charset="0"/>
                        </a:rPr>
                        <a:t>Quinta</a:t>
                      </a:r>
                    </a:p>
                    <a:p>
                      <a:pPr algn="ctr" rtl="0" fontAlgn="ctr"/>
                      <a:r>
                        <a:rPr lang="es-GT" sz="1050" b="1" u="none" strike="noStrike" dirty="0" smtClean="0">
                          <a:effectLst/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Encinos IV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7a Calle o Boulevard San Nicolás 17-00 Zona 4 de Mixco, Colonia El Naranjo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273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Proyectos Del Encinal Dorado ,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Fernando Enrique Calderón Gessenauer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Torre Asunción Norte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36 Avenida 21-29 zona 5, Ciudad 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ALCAPIT,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Lourdes Lorena Castro López 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Fabra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, Ciudad Vieja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3ra calle 9-90 zona 10, Ciudad Vieja 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>
                          <a:effectLst/>
                        </a:rPr>
                        <a:t>Herocha, S.A.</a:t>
                      </a:r>
                      <a:endParaRPr lang="es-G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 dirty="0">
                          <a:effectLst/>
                        </a:rPr>
                        <a:t>Sr. Richard Andrew  </a:t>
                      </a:r>
                      <a:r>
                        <a:rPr lang="es-GT" sz="600" u="none" strike="noStrike" dirty="0" err="1">
                          <a:effectLst/>
                        </a:rPr>
                        <a:t>Mueller</a:t>
                      </a:r>
                      <a:r>
                        <a:rPr lang="es-GT" sz="600" u="none" strike="noStrike" dirty="0">
                          <a:effectLst/>
                        </a:rPr>
                        <a:t> </a:t>
                      </a:r>
                      <a:endParaRPr lang="es-G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7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1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G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Pacific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GT" sz="1050" b="1" u="none" strike="noStrike" dirty="0" err="1">
                          <a:effectLst/>
                          <a:latin typeface="Calibri" panose="020F0502020204030204" pitchFamily="34" charset="0"/>
                        </a:rPr>
                        <a:t>Gardens</a:t>
                      </a:r>
                      <a:r>
                        <a:rPr lang="es-GT" sz="105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u="none" strike="noStrike">
                          <a:effectLst/>
                          <a:latin typeface="Calibri" panose="020F0502020204030204" pitchFamily="34" charset="0"/>
                        </a:rPr>
                        <a:t>Km. 64 Carretera a Puerto Quetzal, Escuintla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197</a:t>
                      </a:r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 dirty="0">
                          <a:effectLst/>
                        </a:rPr>
                        <a:t>Finca Madrid, S.A.</a:t>
                      </a:r>
                      <a:endParaRPr lang="es-G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7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600" u="none" strike="noStrike" dirty="0">
                          <a:effectLst/>
                        </a:rPr>
                        <a:t>Sr. Richard Andrew  </a:t>
                      </a:r>
                      <a:r>
                        <a:rPr lang="es-GT" sz="600" u="none" strike="noStrike" dirty="0" err="1">
                          <a:effectLst/>
                        </a:rPr>
                        <a:t>Mueller</a:t>
                      </a:r>
                      <a:r>
                        <a:rPr lang="es-GT" sz="600" u="none" strike="noStrike" dirty="0">
                          <a:effectLst/>
                        </a:rPr>
                        <a:t> </a:t>
                      </a:r>
                      <a:endParaRPr lang="es-G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7" marR="7737" marT="77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195513" y="-26988"/>
            <a:ext cx="4651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altLang="es-GT" sz="2000" b="1" dirty="0">
                <a:solidFill>
                  <a:schemeClr val="tx2"/>
                </a:solidFill>
                <a:latin typeface="Cambria" pitchFamily="18" charset="0"/>
              </a:rPr>
              <a:t>PROYECTOS EN REVISIÓN </a:t>
            </a:r>
            <a:r>
              <a:rPr lang="es-GT" altLang="es-GT" sz="2000" b="1" dirty="0" smtClean="0">
                <a:solidFill>
                  <a:schemeClr val="tx2"/>
                </a:solidFill>
                <a:latin typeface="Cambria" pitchFamily="18" charset="0"/>
              </a:rPr>
              <a:t>JUNIO 2,017</a:t>
            </a:r>
            <a:endParaRPr lang="es-ES" altLang="es-GT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62061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Guatemala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57188" y="331788"/>
            <a:ext cx="842486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411413" y="321114"/>
            <a:ext cx="43211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s-GT" altLang="es-GT" sz="11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Año 2017:   51   Proyectos  con  un total de  </a:t>
            </a:r>
            <a:r>
              <a:rPr lang="es-419" altLang="es-GT" sz="11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8,787</a:t>
            </a:r>
            <a:r>
              <a:rPr lang="es-GT" altLang="es-GT" sz="11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viviendas.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s-GT" altLang="es-GT" sz="11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Año 2016:  47   Proyectos  con  un total  de  5,195 viviendas.</a:t>
            </a:r>
            <a:endParaRPr lang="es-ES" altLang="es-GT" sz="1100" b="1" i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50028"/>
              </p:ext>
            </p:extLst>
          </p:nvPr>
        </p:nvGraphicFramePr>
        <p:xfrm>
          <a:off x="181922" y="980660"/>
          <a:ext cx="8782691" cy="5065948"/>
        </p:xfrm>
        <a:graphic>
          <a:graphicData uri="http://schemas.openxmlformats.org/drawingml/2006/table">
            <a:tbl>
              <a:tblPr/>
              <a:tblGrid>
                <a:gridCol w="367585"/>
                <a:gridCol w="1320720"/>
                <a:gridCol w="1617372"/>
                <a:gridCol w="385928"/>
                <a:gridCol w="453886"/>
                <a:gridCol w="1006114"/>
                <a:gridCol w="580131"/>
                <a:gridCol w="530602"/>
                <a:gridCol w="792703"/>
                <a:gridCol w="367585"/>
                <a:gridCol w="367585"/>
                <a:gridCol w="367585"/>
                <a:gridCol w="336852"/>
                <a:gridCol w="288043"/>
              </a:tblGrid>
              <a:tr h="5133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2067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1620"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</a:t>
                      </a:r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Villasol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calle “A” 19-71 Zona 12 Colonia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Villasol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Villasol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57.04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9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Sra. Rosa María Morales Rodríguez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8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María de Las Charcas, </a:t>
                      </a:r>
                      <a:endParaRPr lang="es-GT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G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av. 31-20 z. 11, Ciudad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Ingeniería Vertical, S.A.                            Sr. Ralph E. De Santis Estrada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54.80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95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Génesis Urbana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8ª avenida 15-00 Zona 12, Ciudad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Mercadeo Inmobiliario, 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74.48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9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Lic. Enrique Pineda de León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514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 Santa Elisa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calle 21-63 y 22-03 Zona 12,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 Santa Elisa, S.A.                                        Sr. Victor Manuel Cabrera Ventura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45.47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9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Colina Santa Elisa, Ciudad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095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11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calle 13-80 zona 11, Colonia Mariscal, Ciudad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Proyectos Mariscal,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65.00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 y Propiedad Horizontal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5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5141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Sra. María Eugenia Méndez Córdova de Batres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095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Apartamentos SOHO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av. 29-19 zona 12, Colonia Santa Rosa II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Soho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Inversiones S.A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9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 Haroldo Molina Tejada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095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Granat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Cantón Exposición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Ruta 4, 6-32 zona 4, Municipio de Guatemala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Ruta 4, 6-32 Zona 4,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9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Alvaro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Robles Samayoa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Guatemala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1400" y="476591"/>
          <a:ext cx="8713211" cy="5567606"/>
        </p:xfrm>
        <a:graphic>
          <a:graphicData uri="http://schemas.openxmlformats.org/drawingml/2006/table">
            <a:tbl>
              <a:tblPr/>
              <a:tblGrid>
                <a:gridCol w="360050"/>
                <a:gridCol w="1505423"/>
                <a:gridCol w="1220618"/>
                <a:gridCol w="460610"/>
                <a:gridCol w="460610"/>
                <a:gridCol w="1021020"/>
                <a:gridCol w="588449"/>
                <a:gridCol w="504070"/>
                <a:gridCol w="792110"/>
                <a:gridCol w="432060"/>
                <a:gridCol w="360050"/>
                <a:gridCol w="360050"/>
                <a:gridCol w="288040"/>
                <a:gridCol w="360051"/>
              </a:tblGrid>
              <a:tr h="6219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UBICACIÓN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PROMOTOR  Y REPRESENTANTE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  CONSTRUCCION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Lic. Municipal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Jurídico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Lavado        de Dinero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Técnico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Información       del Agua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29977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VIVIENDAS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APTOS.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TERRENO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REGIMEN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02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 Roque Ciudad Nueva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Avenida 8-43 Zona 2, Ciudad Nueva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Avenida 11-55 Zona 2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7022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Christian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Ochaita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Allen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536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Bonavita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Avenida “A” 03-71 Colonia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Tecún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Umán zona 15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Construcciones Modernas S.A.,                                Sr. Giacomo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Lothar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Bilz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Menéndez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Propiedad Horizontal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15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Condominio Di </a:t>
                      </a:r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Fiori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Calle 34-83 Zona 7 Calzada Mateo Flores, con 257 apartamentos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Alcance Total Desarrollos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117.45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Propiedad Horizontal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46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Sr.José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Rodrigo De la Peña Aguilar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02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Isidro 20/21 (Existente)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Boulevard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Acatán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31-25 Zona 16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Inmobiliaria Amber,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105.85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Propiedad Horizontal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7022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Sra. Lorena María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Bin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Gálvez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02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Vistas de Las Charcas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 Avenida "A" 35-90, zona 11, Las Charcas, Guatemala, Guatemala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Construcciones Modernas S.A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Propiedad Horizontal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46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Sr.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Giacomo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Lothar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Bilz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Menéndez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5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Aralia Mariscal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Calle 11-50, Zona 11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MARPRO, S.A.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Propiedad Horizontal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7022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Sr. Cesar Augusto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Subuyuj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02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Bosques de Euskadi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 Calle 48-45 Zona 16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Bosques de Euskadi S.A.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Propiedad Horizontal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7375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6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Pablo Fernández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5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Edificio Avenida Independencia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Av. 6-01 Zona 2, Guatemala.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Ícono Urbano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7022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Federico Javier Franco Jiménez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26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18030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Guatemala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7270"/>
              </p:ext>
            </p:extLst>
          </p:nvPr>
        </p:nvGraphicFramePr>
        <p:xfrm>
          <a:off x="179391" y="685828"/>
          <a:ext cx="8857225" cy="5263522"/>
        </p:xfrm>
        <a:graphic>
          <a:graphicData uri="http://schemas.openxmlformats.org/drawingml/2006/table">
            <a:tbl>
              <a:tblPr/>
              <a:tblGrid>
                <a:gridCol w="360049"/>
                <a:gridCol w="1536257"/>
                <a:gridCol w="1240793"/>
                <a:gridCol w="468223"/>
                <a:gridCol w="468223"/>
                <a:gridCol w="1037896"/>
                <a:gridCol w="577348"/>
                <a:gridCol w="504070"/>
                <a:gridCol w="1080150"/>
                <a:gridCol w="288040"/>
                <a:gridCol w="360050"/>
                <a:gridCol w="360050"/>
                <a:gridCol w="288040"/>
                <a:gridCol w="288036"/>
              </a:tblGrid>
              <a:tr h="7346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UBICACIÓN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PROMOTOR  Y REPRESENTANTE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 CONSTRUCCION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 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Lic. Municipal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Jurídico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Lavado        de Dinero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Técnico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Información       del Agua </a:t>
                      </a:r>
                    </a:p>
                  </a:txBody>
                  <a:tcPr marL="6016" marR="6016" marT="601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31485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VIVIENDAS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APTOS.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m2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REGIMEN 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998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Apartamentos </a:t>
                      </a:r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Tribeca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Avenida 29-78 zona 11 Las Charcas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Apartamentos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Tribeca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986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Germán Haroldo Molina Tejada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998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Portal de San Isidro III, Villas Torres I y II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av. 22-82 Portal de San Isidro III, Zona 16, Guatemala.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Inmobiliaria San Nicolás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198.25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86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Hernández Romero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998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Barcelona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6a Avenida 6-47 zona 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Torbar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Propiedad Horizontal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86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Ricardo Cáceres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998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Apartamentos </a:t>
                      </a:r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Epic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6ta. Avenida 2-51 Zona 15, Colonia Trinidad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Avanzadas , S.A.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986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Mynor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Enrique Lobos Agustín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998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 Martí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calle 8va avenida Zona 6, Ciudad de Guatemala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Asty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Desarrollos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986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José Marcos Penados Díaz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998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refugio de Alcalá (Existente)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Avenida A 3-25 Zona 15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Alcalá S. A.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127.87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Copropiedad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986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Jose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Luis Ernesto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Lopez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Valdez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5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Verdeser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Floresta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av. 12-28 Residenciales La Floresta, Zona 7, Guatemala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Verdeflor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                                              Sr. Andrew John Sherman Morris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196.34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176.40 m2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16365C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X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0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" name="5 CuadroTexto"/>
          <p:cNvSpPr txBox="1">
            <a:spLocks noChangeArrowheads="1"/>
          </p:cNvSpPr>
          <p:nvPr/>
        </p:nvSpPr>
        <p:spPr bwMode="auto">
          <a:xfrm>
            <a:off x="395288" y="180300"/>
            <a:ext cx="82867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GT" altLang="es-G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Municipio de Guatemala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39750" y="6102350"/>
            <a:ext cx="2171700" cy="447675"/>
            <a:chOff x="539750" y="6102350"/>
            <a:chExt cx="2171700" cy="447675"/>
          </a:xfrm>
        </p:grpSpPr>
        <p:sp>
          <p:nvSpPr>
            <p:cNvPr id="17" name="Rectángulo 8"/>
            <p:cNvSpPr/>
            <p:nvPr/>
          </p:nvSpPr>
          <p:spPr>
            <a:xfrm>
              <a:off x="539750" y="6143625"/>
              <a:ext cx="144463" cy="1444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8" name="Rectángulo 10"/>
            <p:cNvSpPr/>
            <p:nvPr/>
          </p:nvSpPr>
          <p:spPr>
            <a:xfrm>
              <a:off x="539750" y="6369050"/>
              <a:ext cx="144463" cy="144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  <p:sp>
          <p:nvSpPr>
            <p:cNvPr id="19" name="Rectángulo 1"/>
            <p:cNvSpPr>
              <a:spLocks noChangeArrowheads="1"/>
            </p:cNvSpPr>
            <p:nvPr/>
          </p:nvSpPr>
          <p:spPr bwMode="auto">
            <a:xfrm>
              <a:off x="693738" y="6102350"/>
              <a:ext cx="1371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Completa</a:t>
              </a:r>
              <a:endParaRPr lang="es-GT" altLang="es-GT" sz="800" dirty="0"/>
            </a:p>
          </p:txBody>
        </p:sp>
        <p:sp>
          <p:nvSpPr>
            <p:cNvPr id="20" name="Rectángulo 2"/>
            <p:cNvSpPr>
              <a:spLocks noChangeArrowheads="1"/>
            </p:cNvSpPr>
            <p:nvPr/>
          </p:nvSpPr>
          <p:spPr bwMode="auto">
            <a:xfrm>
              <a:off x="693738" y="6334125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GT" sz="800" dirty="0"/>
                <a:t>Documentación Pendiente de Presentar</a:t>
              </a:r>
              <a:endParaRPr lang="es-GT" altLang="es-GT" sz="800" dirty="0"/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5288" y="908650"/>
          <a:ext cx="8137258" cy="4832241"/>
        </p:xfrm>
        <a:graphic>
          <a:graphicData uri="http://schemas.openxmlformats.org/drawingml/2006/table">
            <a:tbl>
              <a:tblPr/>
              <a:tblGrid>
                <a:gridCol w="360182"/>
                <a:gridCol w="1381982"/>
                <a:gridCol w="1139934"/>
                <a:gridCol w="430163"/>
                <a:gridCol w="430163"/>
                <a:gridCol w="953530"/>
                <a:gridCol w="560908"/>
                <a:gridCol w="504070"/>
                <a:gridCol w="864120"/>
                <a:gridCol w="288040"/>
                <a:gridCol w="288040"/>
                <a:gridCol w="288040"/>
                <a:gridCol w="288040"/>
                <a:gridCol w="360046"/>
              </a:tblGrid>
              <a:tr h="6396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UBICACIÓN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PROMOTOR  Y REPRESENTANTE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AREA   CONSTRUCCION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AREA 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TIPO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Lic. Municipal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Exp. Jurídico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Exp. Lavado        de Dinero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Exp. Técnico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Información       del Agua </a:t>
                      </a:r>
                    </a:p>
                  </a:txBody>
                  <a:tcPr marL="4456" marR="4456" marT="445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</a:tr>
              <a:tr h="27414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VIVIENDAS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APTOS.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TERRENO m2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REGIMEN </a:t>
                      </a:r>
                    </a:p>
                  </a:txBody>
                  <a:tcPr marL="4456" marR="4456" marT="4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610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Residencias San Agustín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Avenida 50-30 Colonia Vista Hermosa IV Zona 16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</a:t>
                      </a:r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Luxembrugo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S. 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0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 Luisa López Orozco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610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Portal de San Isidro III (Ampliación)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Interior Hacienda Real, Portal de San Isidro III, Zona 16 Guatemala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Inmobiliaria San Nicolás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198.25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Individual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09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Evi</a:t>
                      </a: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Hernández Romero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13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Athenea</a:t>
                      </a:r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Apartamentos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calle 14 avenida 14-24 zona 11, Colonia 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carabanchel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Inversiones Nun,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s-GT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330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Walter Vicente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Choxon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León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13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Cercania Apartamentos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calle 5-63, zona 11, colonia Mariscal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Calitierra, Sociedad Anónima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s-GT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330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Herbert Antonio Alvarado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13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Torres de las Tapias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calle 48-62. zona 18, Colonia la Pascua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 Mercedes Valdes Sandoval de Sandoval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s-GT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330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Bosques de Las Tapias, Sociedad Anónima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13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Balmes 47sa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Avenida Mariscal 28-47 zona 11, Ciudad Guatemala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María Regina Santos Ortíz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 m2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Copropiedad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X 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330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Balmes 47 S.A.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267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NEW">
  <a:themeElements>
    <a:clrScheme name="Personalizado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FHA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HA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A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A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A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A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A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A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A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A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A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A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A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FHANEW</Template>
  <TotalTime>39972</TotalTime>
  <Words>3758</Words>
  <Application>Microsoft Office PowerPoint</Application>
  <PresentationFormat>Presentación en pantalla (4:3)</PresentationFormat>
  <Paragraphs>1369</Paragraphs>
  <Slides>29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Bell MT</vt:lpstr>
      <vt:lpstr>Bookman Old Style</vt:lpstr>
      <vt:lpstr>Calibri</vt:lpstr>
      <vt:lpstr>Cambria</vt:lpstr>
      <vt:lpstr>Tahoma</vt:lpstr>
      <vt:lpstr>Wingdings</vt:lpstr>
      <vt:lpstr>FHANEW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ÁREA DEPARTAMENTAL JUNIO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DESARROLLADAS POR      LA SUBGERENCIA  DE PROYECTOS Y VIVIENDAS MES DE  ABRIL  2010</dc:title>
  <dc:creator>gmartinez</dc:creator>
  <cp:lastModifiedBy>Karen Lorena Chun Pineda</cp:lastModifiedBy>
  <cp:revision>2095</cp:revision>
  <cp:lastPrinted>2017-05-15T18:00:51Z</cp:lastPrinted>
  <dcterms:created xsi:type="dcterms:W3CDTF">2010-06-02T16:33:38Z</dcterms:created>
  <dcterms:modified xsi:type="dcterms:W3CDTF">2017-07-19T14:50:16Z</dcterms:modified>
</cp:coreProperties>
</file>