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1" r:id="rId3"/>
    <p:sldId id="312" r:id="rId4"/>
    <p:sldId id="262" r:id="rId5"/>
    <p:sldId id="263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323" r:id="rId17"/>
    <p:sldId id="318" r:id="rId18"/>
    <p:sldId id="319" r:id="rId19"/>
    <p:sldId id="308" r:id="rId20"/>
    <p:sldId id="309" r:id="rId21"/>
    <p:sldId id="301" r:id="rId22"/>
    <p:sldId id="303" r:id="rId23"/>
    <p:sldId id="320" r:id="rId24"/>
    <p:sldId id="321" r:id="rId25"/>
    <p:sldId id="322" r:id="rId26"/>
    <p:sldId id="324" r:id="rId27"/>
    <p:sldId id="329" r:id="rId28"/>
  </p:sldIdLst>
  <p:sldSz cx="9144000" cy="6858000" type="screen4x3"/>
  <p:notesSz cx="6797675" cy="9928225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4383D1"/>
    <a:srgbClr val="006699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716" autoAdjust="0"/>
  </p:normalViewPr>
  <p:slideViewPr>
    <p:cSldViewPr>
      <p:cViewPr varScale="1">
        <p:scale>
          <a:sx n="101" d="100"/>
          <a:sy n="101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JUNIO%202017\GRAFICAS%20INFORMES%20JUNIO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6071115555062E-2"/>
          <c:y val="4.8340004002710955E-2"/>
          <c:w val="0.94153928884444937"/>
          <c:h val="0.7349234056203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8991470083570958E-3"/>
                  <c:y val="1.178541633607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414550646638964E-4"/>
                  <c:y val="1.8518260744757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991470083570958E-3"/>
                  <c:y val="1.1362873587644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1652450139284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96065302806397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  <c:pt idx="1">
                  <c:v>377</c:v>
                </c:pt>
                <c:pt idx="2">
                  <c:v>436</c:v>
                </c:pt>
                <c:pt idx="3">
                  <c:v>281</c:v>
                </c:pt>
                <c:pt idx="4">
                  <c:v>372</c:v>
                </c:pt>
                <c:pt idx="5">
                  <c:v>377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2660980055713973E-3"/>
                  <c:y val="-2.749930478416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137875626987649E-3"/>
                  <c:y val="9.2591303723789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321960111427652E-3"/>
                  <c:y val="9.2591303723789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10855995424437E-3"/>
                  <c:y val="-2.0343608298541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1652450139284936E-3"/>
                  <c:y val="1.80052891814726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253</c:v>
                </c:pt>
                <c:pt idx="1">
                  <c:v>339</c:v>
                </c:pt>
                <c:pt idx="2">
                  <c:v>414</c:v>
                </c:pt>
                <c:pt idx="3">
                  <c:v>290</c:v>
                </c:pt>
                <c:pt idx="4">
                  <c:v>385</c:v>
                </c:pt>
                <c:pt idx="5">
                  <c:v>379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4969442930586778E-17"/>
                  <c:y val="1.9642360560119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321960111427947E-3"/>
                  <c:y val="1.7817322334848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660980055713674E-3"/>
                  <c:y val="-1.5713888448095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321960111427947E-3"/>
                  <c:y val="-1.1785416336071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5321960111427348E-3"/>
                  <c:y val="-1.5713888448095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292</c:v>
                </c:pt>
                <c:pt idx="3">
                  <c:v>322</c:v>
                </c:pt>
                <c:pt idx="4">
                  <c:v>310</c:v>
                </c:pt>
                <c:pt idx="5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0718384"/>
        <c:axId val="500716816"/>
      </c:barChart>
      <c:catAx>
        <c:axId val="50071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00716816"/>
        <c:crosses val="autoZero"/>
        <c:auto val="1"/>
        <c:lblAlgn val="ctr"/>
        <c:lblOffset val="100"/>
        <c:noMultiLvlLbl val="0"/>
      </c:catAx>
      <c:valAx>
        <c:axId val="5007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0071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MES'!$C$4:$C$25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MES'!$D$4:$D$25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MES'!$E$4:$E$25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MES'!$F$4:$F$25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MES'!$G$4:$G$25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MES'!$H$4:$H$25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MES'!$I$4:$I$25</c:f>
            </c:numRef>
          </c:val>
        </c:ser>
        <c:ser>
          <c:idx val="7"/>
          <c:order val="7"/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MES'!$J$4:$J$25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MES'!$K$4:$K$25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MES'!$L$4:$L$25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MES'!$M$4:$M$25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MES'!$N$4:$N$25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ESCUINTLA, CONDOMINIO PACIFIC GARDENS</c:v>
                </c:pt>
                <c:pt idx="2">
                  <c:v>SACATEPEQUEZ, CONDOMINIO FUENTES DEL VALLE SAN MIGUEL, LOS ENCINOS,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MES'!$O$4:$O$25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0146744"/>
        <c:axId val="333490160"/>
      </c:barChart>
      <c:catAx>
        <c:axId val="17014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33490160"/>
        <c:crosses val="autoZero"/>
        <c:auto val="1"/>
        <c:lblAlgn val="ctr"/>
        <c:lblOffset val="100"/>
        <c:noMultiLvlLbl val="0"/>
      </c:catAx>
      <c:valAx>
        <c:axId val="33349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7014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'DEP ACUMULADAS TOTAL'!$C$3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TOTAL'!$C$4:$C$26</c:f>
            </c:numRef>
          </c:val>
        </c:ser>
        <c:ser>
          <c:idx val="1"/>
          <c:order val="1"/>
          <c:tx>
            <c:strRef>
              <c:f>'DEP ACUMULADAS TOTAL'!$D$3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TOTAL'!$D$4:$D$26</c:f>
            </c:numRef>
          </c:val>
        </c:ser>
        <c:ser>
          <c:idx val="2"/>
          <c:order val="2"/>
          <c:tx>
            <c:strRef>
              <c:f>'DEP ACUMULADAS TOTAL'!$E$3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TOTAL'!$E$4:$E$26</c:f>
            </c:numRef>
          </c:val>
        </c:ser>
        <c:ser>
          <c:idx val="3"/>
          <c:order val="3"/>
          <c:tx>
            <c:strRef>
              <c:f>'DEP ACUMULADAS TOTAL'!$F$3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TOTAL'!$F$4:$F$26</c:f>
            </c:numRef>
          </c:val>
        </c:ser>
        <c:ser>
          <c:idx val="4"/>
          <c:order val="4"/>
          <c:tx>
            <c:strRef>
              <c:f>'DEP ACUMULADAS TOTAL'!$G$3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TOTAL'!$G$4:$G$26</c:f>
            </c:numRef>
          </c:val>
        </c:ser>
        <c:ser>
          <c:idx val="5"/>
          <c:order val="5"/>
          <c:tx>
            <c:strRef>
              <c:f>'DEP ACUMULADAS TOTAL'!$H$3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TOTAL'!$H$4:$H$26</c:f>
            </c:numRef>
          </c:val>
        </c:ser>
        <c:ser>
          <c:idx val="6"/>
          <c:order val="6"/>
          <c:tx>
            <c:strRef>
              <c:f>'DEP ACUMULADAS TOTAL'!$I$3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TOTAL'!$I$4:$I$26</c:f>
            </c:numRef>
          </c:val>
        </c:ser>
        <c:ser>
          <c:idx val="7"/>
          <c:order val="7"/>
          <c:tx>
            <c:strRef>
              <c:f>'DEP ACUMULADAS TOTAL'!$J$3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TOTAL'!$J$4:$J$26</c:f>
            </c:numRef>
          </c:val>
        </c:ser>
        <c:ser>
          <c:idx val="8"/>
          <c:order val="8"/>
          <c:tx>
            <c:strRef>
              <c:f>'DEP ACUMULADAS TOTAL'!$K$3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TOTAL'!$K$4:$K$26</c:f>
            </c:numRef>
          </c:val>
        </c:ser>
        <c:ser>
          <c:idx val="9"/>
          <c:order val="9"/>
          <c:tx>
            <c:strRef>
              <c:f>'DEP ACUMULADAS TOTAL'!$L$3</c:f>
              <c:strCache>
                <c:ptCount val="1"/>
                <c:pt idx="0">
                  <c:v>OCTUBRE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TOTAL'!$L$4:$L$26</c:f>
            </c:numRef>
          </c:val>
        </c:ser>
        <c:ser>
          <c:idx val="10"/>
          <c:order val="10"/>
          <c:tx>
            <c:strRef>
              <c:f>'DEP ACUMULADAS TOTAL'!$M$3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TOTAL'!$M$4:$M$26</c:f>
            </c:numRef>
          </c:val>
        </c:ser>
        <c:ser>
          <c:idx val="11"/>
          <c:order val="11"/>
          <c:tx>
            <c:strRef>
              <c:f>'DEP ACUMULADAS TOTAL'!$N$3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4383D1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TOTAL'!$N$4:$N$26</c:f>
              <c:numCache>
                <c:formatCode>General</c:formatCode>
                <c:ptCount val="13"/>
                <c:pt idx="0">
                  <c:v>17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  <c:pt idx="4">
                  <c:v>194</c:v>
                </c:pt>
                <c:pt idx="5">
                  <c:v>5</c:v>
                </c:pt>
                <c:pt idx="6">
                  <c:v>10</c:v>
                </c:pt>
                <c:pt idx="7">
                  <c:v>4</c:v>
                </c:pt>
                <c:pt idx="8">
                  <c:v>26</c:v>
                </c:pt>
                <c:pt idx="9">
                  <c:v>26</c:v>
                </c:pt>
                <c:pt idx="10">
                  <c:v>8</c:v>
                </c:pt>
                <c:pt idx="11">
                  <c:v>30</c:v>
                </c:pt>
                <c:pt idx="1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3490944"/>
        <c:axId val="333489768"/>
      </c:barChart>
      <c:catAx>
        <c:axId val="33349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33489768"/>
        <c:crosses val="autoZero"/>
        <c:auto val="1"/>
        <c:lblAlgn val="ctr"/>
        <c:lblOffset val="100"/>
        <c:noMultiLvlLbl val="0"/>
      </c:catAx>
      <c:valAx>
        <c:axId val="333489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334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VALUACIONES </a:t>
            </a:r>
          </a:p>
        </c:rich>
      </c:tx>
      <c:layout>
        <c:manualLayout>
          <c:xMode val="edge"/>
          <c:yMode val="edge"/>
          <c:x val="0.37716715068411127"/>
          <c:y val="2.57234726688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  <c:pt idx="1">
                  <c:v>51</c:v>
                </c:pt>
                <c:pt idx="2">
                  <c:v>59</c:v>
                </c:pt>
                <c:pt idx="3">
                  <c:v>44</c:v>
                </c:pt>
                <c:pt idx="4">
                  <c:v>47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32640"/>
        <c:axId val="482530288"/>
      </c:barChart>
      <c:catAx>
        <c:axId val="4825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2530288"/>
        <c:crosses val="autoZero"/>
        <c:auto val="1"/>
        <c:lblAlgn val="ctr"/>
        <c:lblOffset val="100"/>
        <c:noMultiLvlLbl val="0"/>
      </c:catAx>
      <c:valAx>
        <c:axId val="4825302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25326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DE CLPS'!$B$3:$M$3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31464"/>
        <c:axId val="275355504"/>
      </c:barChart>
      <c:catAx>
        <c:axId val="48253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5355504"/>
        <c:crosses val="autoZero"/>
        <c:auto val="1"/>
        <c:lblAlgn val="ctr"/>
        <c:lblOffset val="100"/>
        <c:noMultiLvlLbl val="0"/>
      </c:catAx>
      <c:valAx>
        <c:axId val="275355504"/>
        <c:scaling>
          <c:orientation val="minMax"/>
          <c:max val="3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253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31821884333426E-2"/>
          <c:y val="3.91546170365068E-2"/>
          <c:w val="0.87263706620005832"/>
          <c:h val="0.81189758059903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6.1728395061728392E-3"/>
                  <c:y val="6.4568200161419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697579469233014E-3"/>
                  <c:y val="-1.656809847921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8526052299018462E-3"/>
                  <c:y val="-2.0222811131659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888E-2"/>
                  <c:y val="-1.9370460048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592592592592587E-3"/>
                  <c:y val="-1.011127846307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296296296296294E-3"/>
                  <c:y val="-1.614205004035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  <c:pt idx="1">
                  <c:v>627</c:v>
                </c:pt>
                <c:pt idx="2">
                  <c:v>1063</c:v>
                </c:pt>
                <c:pt idx="3">
                  <c:v>1344</c:v>
                </c:pt>
                <c:pt idx="4">
                  <c:v>1716</c:v>
                </c:pt>
                <c:pt idx="5">
                  <c:v>2093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4796587926509329E-3"/>
                  <c:y val="-2.5703990391031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305803993528553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297803052396229E-3"/>
                  <c:y val="-1.4011807846053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345679012345623E-2"/>
                  <c:y val="6.456820016142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253</c:v>
                </c:pt>
                <c:pt idx="1">
                  <c:v>592</c:v>
                </c:pt>
                <c:pt idx="2">
                  <c:v>1006</c:v>
                </c:pt>
                <c:pt idx="3">
                  <c:v>1296</c:v>
                </c:pt>
                <c:pt idx="4">
                  <c:v>1681</c:v>
                </c:pt>
                <c:pt idx="5">
                  <c:v>2060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5432098765432098E-3"/>
                  <c:y val="-1.18373666166578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129678234664825E-3"/>
                  <c:y val="9.751323457447990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93953533586087E-3"/>
                  <c:y val="5.60497734393358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98498104403612E-3"/>
                  <c:y val="-1.06486689163854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8888888888888E-2"/>
                      <c:h val="3.690072639225181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5395158938466027E-3"/>
                  <c:y val="7.9812904742839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592592592592032E-3"/>
                  <c:y val="1.0660362369957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>
                  <c:v>1068</c:v>
                </c:pt>
                <c:pt idx="4">
                  <c:v>1378</c:v>
                </c:pt>
                <c:pt idx="5">
                  <c:v>1610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0716424"/>
        <c:axId val="500717208"/>
      </c:barChart>
      <c:catAx>
        <c:axId val="50071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00717208"/>
        <c:crosses val="autoZero"/>
        <c:auto val="1"/>
        <c:lblAlgn val="ctr"/>
        <c:lblOffset val="100"/>
        <c:noMultiLvlLbl val="0"/>
      </c:catAx>
      <c:valAx>
        <c:axId val="50071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0071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General</c:formatCode>
                <c:ptCount val="12"/>
                <c:pt idx="0" formatCode="0;[Red]0">
                  <c:v>910</c:v>
                </c:pt>
                <c:pt idx="1">
                  <c:v>1150</c:v>
                </c:pt>
                <c:pt idx="2" formatCode="0;[Red]0">
                  <c:v>1361</c:v>
                </c:pt>
                <c:pt idx="3" formatCode="0;[Red]0">
                  <c:v>1072</c:v>
                </c:pt>
                <c:pt idx="4" formatCode="0;[Red]0">
                  <c:v>1273</c:v>
                </c:pt>
                <c:pt idx="5" formatCode="0;[Red]0">
                  <c:v>1202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066216"/>
        <c:axId val="284063864"/>
      </c:barChart>
      <c:catAx>
        <c:axId val="28406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84063864"/>
        <c:crosses val="autoZero"/>
        <c:auto val="1"/>
        <c:lblAlgn val="ctr"/>
        <c:lblOffset val="100"/>
        <c:noMultiLvlLbl val="0"/>
      </c:catAx>
      <c:valAx>
        <c:axId val="2840638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8406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29150656648153E-2"/>
          <c:y val="5.7210723052800221E-2"/>
          <c:w val="0.89530001052514629"/>
          <c:h val="0.771519359484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6970397868309018E-3"/>
                  <c:y val="1.8023630152303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195482131575692E-3"/>
                  <c:y val="-3.74589692696477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556385705261161E-3"/>
                  <c:y val="-1.2087937193051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693953037919055E-3"/>
                  <c:y val="1.1184728533832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  <c:pt idx="1">
                  <c:v>276</c:v>
                </c:pt>
                <c:pt idx="2">
                  <c:v>286</c:v>
                </c:pt>
                <c:pt idx="3">
                  <c:v>320</c:v>
                </c:pt>
                <c:pt idx="4">
                  <c:v>275</c:v>
                </c:pt>
                <c:pt idx="5">
                  <c:v>334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18671024856887E-3"/>
                  <c:y val="5.3112547243178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39096426315136E-3"/>
                  <c:y val="-2.451888130834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296</c:v>
                </c:pt>
                <c:pt idx="1">
                  <c:v>430</c:v>
                </c:pt>
                <c:pt idx="2">
                  <c:v>474</c:v>
                </c:pt>
                <c:pt idx="3">
                  <c:v>319</c:v>
                </c:pt>
                <c:pt idx="4">
                  <c:v>397</c:v>
                </c:pt>
                <c:pt idx="5">
                  <c:v>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064648"/>
        <c:axId val="284065040"/>
      </c:barChart>
      <c:catAx>
        <c:axId val="28406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84065040"/>
        <c:crossesAt val="0"/>
        <c:auto val="1"/>
        <c:lblAlgn val="ctr"/>
        <c:lblOffset val="100"/>
        <c:noMultiLvlLbl val="0"/>
      </c:catAx>
      <c:valAx>
        <c:axId val="28406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8406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03112189813669"/>
          <c:y val="0.93152808821618693"/>
          <c:w val="0.13890172047160451"/>
          <c:h val="6.8098303542792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81189851267E-2"/>
          <c:y val="4.6296296296296294E-2"/>
          <c:w val="0.88972541062688937"/>
          <c:h val="0.72717520023027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66666666666666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  <c:pt idx="1">
                  <c:v>375</c:v>
                </c:pt>
                <c:pt idx="2">
                  <c:v>410</c:v>
                </c:pt>
                <c:pt idx="3">
                  <c:v>532</c:v>
                </c:pt>
                <c:pt idx="4">
                  <c:v>389</c:v>
                </c:pt>
                <c:pt idx="5">
                  <c:v>442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386</c:v>
                </c:pt>
                <c:pt idx="1">
                  <c:v>494</c:v>
                </c:pt>
                <c:pt idx="2">
                  <c:v>595</c:v>
                </c:pt>
                <c:pt idx="3">
                  <c:v>431</c:v>
                </c:pt>
                <c:pt idx="4">
                  <c:v>566</c:v>
                </c:pt>
                <c:pt idx="5">
                  <c:v>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065824"/>
        <c:axId val="484169704"/>
      </c:barChart>
      <c:catAx>
        <c:axId val="2840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4169704"/>
        <c:crosses val="autoZero"/>
        <c:auto val="1"/>
        <c:lblAlgn val="ctr"/>
        <c:lblOffset val="100"/>
        <c:noMultiLvlLbl val="0"/>
      </c:catAx>
      <c:valAx>
        <c:axId val="48416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8406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717613740080393E-2"/>
                  <c:y val="-9.44835494468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57954634354613E-2"/>
                  <c:y val="9.448354944688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386364229031114E-3"/>
                  <c:y val="-3.149451648229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789773171773066E-3"/>
                  <c:y val="3.149451648229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  <c:pt idx="1">
                  <c:v>278</c:v>
                </c:pt>
                <c:pt idx="2">
                  <c:v>288</c:v>
                </c:pt>
                <c:pt idx="3">
                  <c:v>225</c:v>
                </c:pt>
                <c:pt idx="4">
                  <c:v>285</c:v>
                </c:pt>
                <c:pt idx="5">
                  <c:v>257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8869639937560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965910572576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193182114515383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982955286288458E-3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292</c:v>
                </c:pt>
                <c:pt idx="3">
                  <c:v>322</c:v>
                </c:pt>
                <c:pt idx="4">
                  <c:v>310</c:v>
                </c:pt>
                <c:pt idx="5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5353544"/>
        <c:axId val="528586656"/>
      </c:barChart>
      <c:catAx>
        <c:axId val="27535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28586656"/>
        <c:crosses val="autoZero"/>
        <c:auto val="1"/>
        <c:lblAlgn val="ctr"/>
        <c:lblOffset val="100"/>
        <c:noMultiLvlLbl val="0"/>
      </c:catAx>
      <c:valAx>
        <c:axId val="5285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7535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87442279409047574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028993326288E-2"/>
                  <c:y val="1.05231625825370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425609909317331E-2"/>
                  <c:y val="-8.840458952078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32578506655192E-2"/>
                  <c:y val="-5.8936393013856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079094207986283E-2"/>
                  <c:y val="-1.768091790415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395471039931415E-3"/>
                  <c:y val="-4.420229476039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226</c:v>
                </c:pt>
                <c:pt idx="1">
                  <c:v>502</c:v>
                </c:pt>
                <c:pt idx="2" formatCode="#,##0">
                  <c:v>788</c:v>
                </c:pt>
                <c:pt idx="3">
                  <c:v>1108</c:v>
                </c:pt>
                <c:pt idx="4">
                  <c:v>1383</c:v>
                </c:pt>
                <c:pt idx="5">
                  <c:v>1717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50470411730363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32578506655236E-2"/>
                  <c:y val="2.062773755484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46515701331047E-3"/>
                  <c:y val="-8.840458952078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32578506655279E-2"/>
                  <c:y val="-8.840458952078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1581884159725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46515701331047E-3"/>
                  <c:y val="1.1787278602771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296</c:v>
                </c:pt>
                <c:pt idx="1">
                  <c:v>726</c:v>
                </c:pt>
                <c:pt idx="2">
                  <c:v>1200</c:v>
                </c:pt>
                <c:pt idx="3" formatCode="#,##0">
                  <c:v>1519</c:v>
                </c:pt>
                <c:pt idx="4">
                  <c:v>1916</c:v>
                </c:pt>
                <c:pt idx="5">
                  <c:v>2322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4170880"/>
        <c:axId val="484167744"/>
      </c:barChart>
      <c:catAx>
        <c:axId val="4841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4167744"/>
        <c:crosses val="autoZero"/>
        <c:auto val="1"/>
        <c:lblAlgn val="ctr"/>
        <c:lblOffset val="100"/>
        <c:noMultiLvlLbl val="0"/>
      </c:catAx>
      <c:valAx>
        <c:axId val="484167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41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5.187332126495749E-3"/>
                  <c:y val="4.055639542421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103774961823414E-2"/>
                  <c:y val="-8.1112790848433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291107088319797E-3"/>
                  <c:y val="-3.244511633937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  <c:pt idx="1">
                  <c:v>672</c:v>
                </c:pt>
                <c:pt idx="2" formatCode="#,##0">
                  <c:v>1082</c:v>
                </c:pt>
                <c:pt idx="3">
                  <c:v>1614</c:v>
                </c:pt>
                <c:pt idx="4">
                  <c:v>2003</c:v>
                </c:pt>
                <c:pt idx="5">
                  <c:v>2445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6.3399993588367534E-17"/>
                  <c:y val="1.622255816968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386</c:v>
                </c:pt>
                <c:pt idx="1">
                  <c:v>880</c:v>
                </c:pt>
                <c:pt idx="2" formatCode="#,##0">
                  <c:v>1475</c:v>
                </c:pt>
                <c:pt idx="3">
                  <c:v>1906</c:v>
                </c:pt>
                <c:pt idx="4">
                  <c:v>2472</c:v>
                </c:pt>
                <c:pt idx="5">
                  <c:v>3036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4170096"/>
        <c:axId val="170147136"/>
      </c:barChart>
      <c:catAx>
        <c:axId val="48417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70147136"/>
        <c:crosses val="autoZero"/>
        <c:auto val="1"/>
        <c:lblAlgn val="ctr"/>
        <c:lblOffset val="100"/>
        <c:noMultiLvlLbl val="0"/>
      </c:catAx>
      <c:valAx>
        <c:axId val="1701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8417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0642762720407"/>
          <c:y val="3.3586733633522173E-2"/>
          <c:w val="0.89227364431327272"/>
          <c:h val="0.81582424015909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445032677528584E-2"/>
                  <c:y val="-1.2818167965476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60767000124213E-3"/>
                  <c:y val="-1.091804182770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336460200074387E-2"/>
                  <c:y val="-1.910657319848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92536900086787E-2"/>
                  <c:y val="2.7295104569264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780383500062036E-2"/>
                  <c:y val="-5.4590209138530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892536900086787E-2"/>
                  <c:y val="1.25101117430347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  <c:pt idx="1">
                  <c:v>477</c:v>
                </c:pt>
                <c:pt idx="2">
                  <c:v>765</c:v>
                </c:pt>
                <c:pt idx="3">
                  <c:v>990</c:v>
                </c:pt>
                <c:pt idx="4">
                  <c:v>1275</c:v>
                </c:pt>
                <c:pt idx="5">
                  <c:v>1532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560767000123979E-3"/>
                  <c:y val="1.364755228463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860864826184696E-17"/>
                  <c:y val="8.1885313707794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 formatCode="#,##0">
                  <c:v>1068</c:v>
                </c:pt>
                <c:pt idx="4">
                  <c:v>1378</c:v>
                </c:pt>
                <c:pt idx="5">
                  <c:v>1610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0145568"/>
        <c:axId val="170145176"/>
      </c:barChart>
      <c:catAx>
        <c:axId val="17014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70145176"/>
        <c:crosses val="autoZero"/>
        <c:auto val="1"/>
        <c:lblAlgn val="ctr"/>
        <c:lblOffset val="100"/>
        <c:noMultiLvlLbl val="0"/>
      </c:catAx>
      <c:valAx>
        <c:axId val="17014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7014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10/07/2017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José Alfredo Guzmán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5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10/07/2017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JUNIO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259632" y="908720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91927"/>
              </p:ext>
            </p:extLst>
          </p:nvPr>
        </p:nvGraphicFramePr>
        <p:xfrm>
          <a:off x="899256" y="2132856"/>
          <a:ext cx="763318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50385"/>
              </p:ext>
            </p:extLst>
          </p:nvPr>
        </p:nvGraphicFramePr>
        <p:xfrm>
          <a:off x="971600" y="1772817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6656" y="476672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5954" y="5833900"/>
            <a:ext cx="900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15616" y="5818512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31</a:t>
            </a:r>
            <a:r>
              <a:rPr lang="es-ES" sz="900" dirty="0" smtClean="0">
                <a:cs typeface="Arial" panose="020B0604020202020204" pitchFamily="34" charset="0"/>
              </a:rPr>
              <a:t>%     45%    52%     37%    39%     35% </a:t>
            </a:r>
            <a:endParaRPr lang="es-ES" sz="900" dirty="0">
              <a:cs typeface="Arial" panose="020B0604020202020204" pitchFamily="34" charset="0"/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0408"/>
              </p:ext>
            </p:extLst>
          </p:nvPr>
        </p:nvGraphicFramePr>
        <p:xfrm>
          <a:off x="395536" y="1408753"/>
          <a:ext cx="5412280" cy="430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9086"/>
              </p:ext>
            </p:extLst>
          </p:nvPr>
        </p:nvGraphicFramePr>
        <p:xfrm>
          <a:off x="5868144" y="1628800"/>
          <a:ext cx="3073400" cy="3505200"/>
        </p:xfrm>
        <a:graphic>
          <a:graphicData uri="http://schemas.openxmlformats.org/drawingml/2006/table">
            <a:tbl>
              <a:tblPr/>
              <a:tblGrid>
                <a:gridCol w="2207520"/>
                <a:gridCol w="865880"/>
              </a:tblGrid>
              <a:tr h="4000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1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1ras 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GENESIS URBANA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15801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6385" y="5192290"/>
            <a:ext cx="98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  <a:endParaRPr lang="es-ES" sz="800" dirty="0"/>
          </a:p>
        </p:txBody>
      </p:sp>
      <p:sp>
        <p:nvSpPr>
          <p:cNvPr id="4" name="Rectángulo 3"/>
          <p:cNvSpPr/>
          <p:nvPr/>
        </p:nvSpPr>
        <p:spPr>
          <a:xfrm>
            <a:off x="1475656" y="5176902"/>
            <a:ext cx="3312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30%           31%             36%              18%             23%             24%</a:t>
            </a:r>
            <a:endParaRPr lang="es-ES" sz="900" dirty="0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503541"/>
              </p:ext>
            </p:extLst>
          </p:nvPr>
        </p:nvGraphicFramePr>
        <p:xfrm>
          <a:off x="827584" y="2060848"/>
          <a:ext cx="7344816" cy="313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696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6080"/>
              </p:ext>
            </p:extLst>
          </p:nvPr>
        </p:nvGraphicFramePr>
        <p:xfrm>
          <a:off x="6372200" y="5420598"/>
          <a:ext cx="188880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8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</a:t>
                      </a:r>
                      <a:r>
                        <a:rPr lang="es-G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149</a:t>
                      </a:r>
                      <a:endParaRPr lang="es-GT" sz="1200" b="0" i="0" u="none" strike="noStrike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94687" y="5926839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187624" y="5934534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15%      -5%       -2%         8%       8%       5%</a:t>
            </a:r>
            <a:endParaRPr lang="es-ES" sz="900" dirty="0"/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332715"/>
              </p:ext>
            </p:extLst>
          </p:nvPr>
        </p:nvGraphicFramePr>
        <p:xfrm>
          <a:off x="683569" y="1286763"/>
          <a:ext cx="4968552" cy="46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72404"/>
              </p:ext>
            </p:extLst>
          </p:nvPr>
        </p:nvGraphicFramePr>
        <p:xfrm>
          <a:off x="5724128" y="1700808"/>
          <a:ext cx="3086100" cy="3469005"/>
        </p:xfrm>
        <a:graphic>
          <a:graphicData uri="http://schemas.openxmlformats.org/drawingml/2006/table">
            <a:tbl>
              <a:tblPr/>
              <a:tblGrid>
                <a:gridCol w="1866900"/>
                <a:gridCol w="1219200"/>
              </a:tblGrid>
              <a:tr h="590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mas número de Terceras 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SAN JULIAN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MARISCAL UNO UNO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MONTECRISTO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 DE APARTAMENTOS VILLAS GRANADA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77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12317"/>
              </p:ext>
            </p:extLst>
          </p:nvPr>
        </p:nvGraphicFramePr>
        <p:xfrm>
          <a:off x="323528" y="1916832"/>
          <a:ext cx="83529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419872" y="6093296"/>
            <a:ext cx="218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358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385189"/>
              </p:ext>
            </p:extLst>
          </p:nvPr>
        </p:nvGraphicFramePr>
        <p:xfrm>
          <a:off x="214686" y="1052736"/>
          <a:ext cx="859244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995936" y="5661248"/>
            <a:ext cx="1440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TOTALES 285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173082"/>
              </p:ext>
            </p:extLst>
          </p:nvPr>
        </p:nvGraphicFramePr>
        <p:xfrm>
          <a:off x="1619672" y="1772816"/>
          <a:ext cx="597666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89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78654"/>
              </p:ext>
            </p:extLst>
          </p:nvPr>
        </p:nvGraphicFramePr>
        <p:xfrm>
          <a:off x="1547664" y="1844824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006" t="18993" r="19288" b="13825"/>
          <a:stretch/>
        </p:blipFill>
        <p:spPr>
          <a:xfrm>
            <a:off x="1763688" y="116632"/>
            <a:ext cx="53285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51702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5,694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6,968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22%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6125" t="19195" r="18698" b="13825"/>
          <a:stretch/>
        </p:blipFill>
        <p:spPr>
          <a:xfrm>
            <a:off x="1475656" y="116632"/>
            <a:ext cx="5508104" cy="65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6040" r="18698" b="35235"/>
          <a:stretch/>
        </p:blipFill>
        <p:spPr>
          <a:xfrm>
            <a:off x="1043608" y="548680"/>
            <a:ext cx="6336704" cy="51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825" t="18255" r="18697" b="54429"/>
          <a:stretch/>
        </p:blipFill>
        <p:spPr>
          <a:xfrm>
            <a:off x="827584" y="1268760"/>
            <a:ext cx="689330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416" t="17516" r="18107" b="14563"/>
          <a:stretch/>
        </p:blipFill>
        <p:spPr>
          <a:xfrm>
            <a:off x="1331640" y="116632"/>
            <a:ext cx="554461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7" t="18993" r="18697" b="14563"/>
          <a:stretch/>
        </p:blipFill>
        <p:spPr>
          <a:xfrm>
            <a:off x="1403647" y="116632"/>
            <a:ext cx="544700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416" t="18993" r="19288" b="13825"/>
          <a:stretch/>
        </p:blipFill>
        <p:spPr>
          <a:xfrm>
            <a:off x="1547664" y="116632"/>
            <a:ext cx="54006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16" t="19731" r="18697" b="28590"/>
          <a:stretch/>
        </p:blipFill>
        <p:spPr>
          <a:xfrm>
            <a:off x="1475656" y="404664"/>
            <a:ext cx="57071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416" t="18254" r="19288" b="41879"/>
          <a:stretch/>
        </p:blipFill>
        <p:spPr>
          <a:xfrm>
            <a:off x="1835696" y="836712"/>
            <a:ext cx="5400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JUNIO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56068"/>
              </p:ext>
            </p:extLst>
          </p:nvPr>
        </p:nvGraphicFramePr>
        <p:xfrm>
          <a:off x="1666020" y="3140968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" name="Worksheet" r:id="rId3" imgW="5191003" imgH="628637" progId="Excel.Sheet.8">
                  <p:embed/>
                </p:oleObj>
              </mc:Choice>
              <mc:Fallback>
                <p:oleObj name="Worksheet" r:id="rId3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020" y="3140968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043608" y="1268760"/>
            <a:ext cx="6929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SIN 1B Y 2B </a:t>
            </a:r>
          </a:p>
          <a:p>
            <a:pPr algn="ctr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JUNIO 2017</a:t>
            </a:r>
          </a:p>
          <a:p>
            <a:pPr algn="ctr" eaLnBrk="1" hangingPunct="1"/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16000"/>
              </p:ext>
            </p:extLst>
          </p:nvPr>
        </p:nvGraphicFramePr>
        <p:xfrm>
          <a:off x="683568" y="2309740"/>
          <a:ext cx="7776864" cy="323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15098"/>
              </p:ext>
            </p:extLst>
          </p:nvPr>
        </p:nvGraphicFramePr>
        <p:xfrm>
          <a:off x="611560" y="2060848"/>
          <a:ext cx="82296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40278"/>
              </p:ext>
            </p:extLst>
          </p:nvPr>
        </p:nvGraphicFramePr>
        <p:xfrm>
          <a:off x="1259632" y="2066985"/>
          <a:ext cx="6552728" cy="379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548680"/>
            <a:ext cx="4798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AL MES DE JUNIO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447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VIVIENDAS INDIVIDUALES Y APARTAMENTOS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06937"/>
              </p:ext>
            </p:extLst>
          </p:nvPr>
        </p:nvGraphicFramePr>
        <p:xfrm>
          <a:off x="1331640" y="2132856"/>
          <a:ext cx="6048672" cy="2442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00966"/>
                <a:gridCol w="1485623"/>
                <a:gridCol w="1493713"/>
                <a:gridCol w="1368370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VIVIENDAS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APARTAMENTOS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2,322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1,452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870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2,060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1,337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723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191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1,610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1,298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312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5,992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4,087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1,905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4715"/>
              </p:ext>
            </p:extLst>
          </p:nvPr>
        </p:nvGraphicFramePr>
        <p:xfrm>
          <a:off x="1331640" y="4869160"/>
          <a:ext cx="6048672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976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936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79015"/>
              </p:ext>
            </p:extLst>
          </p:nvPr>
        </p:nvGraphicFramePr>
        <p:xfrm>
          <a:off x="1331640" y="5201419"/>
          <a:ext cx="6048672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6,968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5,023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1,945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657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JUNIO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45176"/>
              </p:ext>
            </p:extLst>
          </p:nvPr>
        </p:nvGraphicFramePr>
        <p:xfrm>
          <a:off x="1403648" y="2132856"/>
          <a:ext cx="6166445" cy="24482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1,717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2,322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605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1,498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2,060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562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38%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1,532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1,610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4,747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5,992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1,245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50966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947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976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20656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5,694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6,968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1,274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JUNIO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85920"/>
              </p:ext>
            </p:extLst>
          </p:nvPr>
        </p:nvGraphicFramePr>
        <p:xfrm>
          <a:off x="251520" y="1916832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16408</TotalTime>
  <Words>385</Words>
  <Application>Microsoft Office PowerPoint</Application>
  <PresentationFormat>Presentación en pantalla (4:3)</PresentationFormat>
  <Paragraphs>200</Paragraphs>
  <Slides>27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MS Pゴシック</vt:lpstr>
      <vt:lpstr>Tema de Office</vt:lpstr>
      <vt:lpstr>Worksheet</vt:lpstr>
      <vt:lpstr>Presentación de PowerPoint</vt:lpstr>
      <vt:lpstr>Presentación de PowerPoint</vt:lpstr>
      <vt:lpstr>   INSPECCIONES ACUMULADAS  JUNIO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Karen Lorena Chun Pineda</cp:lastModifiedBy>
  <cp:revision>1494</cp:revision>
  <cp:lastPrinted>2017-07-07T19:01:13Z</cp:lastPrinted>
  <dcterms:created xsi:type="dcterms:W3CDTF">2012-02-02T15:42:59Z</dcterms:created>
  <dcterms:modified xsi:type="dcterms:W3CDTF">2017-07-10T15:20:01Z</dcterms:modified>
</cp:coreProperties>
</file>